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League Spartan" charset="1" panose="00000800000000000000"/>
      <p:regular r:id="rId25"/>
    </p:embeddedFont>
    <p:embeddedFont>
      <p:font typeface="Lato" charset="1" panose="020F0502020204030203"/>
      <p:regular r:id="rId26"/>
    </p:embeddedFont>
    <p:embeddedFont>
      <p:font typeface="Open Sans" charset="1" panose="020B0606030504020204"/>
      <p:regular r:id="rId27"/>
    </p:embeddedFont>
    <p:embeddedFont>
      <p:font typeface="Open Sans Bold" charset="1" panose="020B0806030504020204"/>
      <p:regular r:id="rId28"/>
    </p:embeddedFont>
    <p:embeddedFont>
      <p:font typeface="Lato Bold" charset="1" panose="020F0502020204030203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sI8rGOtk.mp4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sv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png" Type="http://schemas.openxmlformats.org/officeDocument/2006/relationships/image"/><Relationship Id="rId4" Target="../media/image24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5.png" Type="http://schemas.openxmlformats.org/officeDocument/2006/relationships/image"/><Relationship Id="rId3" Target="../media/image26.svg" Type="http://schemas.openxmlformats.org/officeDocument/2006/relationships/image"/><Relationship Id="rId4" Target="../media/image27.png" Type="http://schemas.openxmlformats.org/officeDocument/2006/relationships/image"/><Relationship Id="rId5" Target="../media/image28.svg" Type="http://schemas.openxmlformats.org/officeDocument/2006/relationships/image"/><Relationship Id="rId6" Target="../media/image29.png" Type="http://schemas.openxmlformats.org/officeDocument/2006/relationships/image"/><Relationship Id="rId7" Target="../media/image30.svg" Type="http://schemas.openxmlformats.org/officeDocument/2006/relationships/image"/><Relationship Id="rId8" Target="../media/image31.png" Type="http://schemas.openxmlformats.org/officeDocument/2006/relationships/image"/><Relationship Id="rId9" Target="../media/image3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Relationship Id="rId3" Target="../media/image34.png" Type="http://schemas.openxmlformats.org/officeDocument/2006/relationships/image"/><Relationship Id="rId4" Target="../media/image35.png" Type="http://schemas.openxmlformats.org/officeDocument/2006/relationships/image"/><Relationship Id="rId5" Target="../media/image36.png" Type="http://schemas.openxmlformats.org/officeDocument/2006/relationships/image"/><Relationship Id="rId6" Target="../media/image37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8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9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png" Type="http://schemas.openxmlformats.org/officeDocument/2006/relationships/image"/><Relationship Id="rId4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sv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4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jpeg" Type="http://schemas.openxmlformats.org/officeDocument/2006/relationships/image"/><Relationship Id="rId3" Target="../media/VAGsI8rGOtk.mp4" Type="http://schemas.openxmlformats.org/officeDocument/2006/relationships/video"/><Relationship Id="rId4" Target="../media/VAGsI8rGOtk.mp4" Type="http://schemas.microsoft.com/office/2007/relationships/media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Relationship Id="rId3" Target="../media/image20.png" Type="http://schemas.openxmlformats.org/officeDocument/2006/relationships/image"/><Relationship Id="rId4" Target="../media/image2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73390" y="3708182"/>
            <a:ext cx="14541220" cy="2870635"/>
          </a:xfrm>
          <a:custGeom>
            <a:avLst/>
            <a:gdLst/>
            <a:ahLst/>
            <a:cxnLst/>
            <a:rect r="r" b="b" t="t" l="l"/>
            <a:pathLst>
              <a:path h="2870635" w="14541220">
                <a:moveTo>
                  <a:pt x="0" y="0"/>
                </a:moveTo>
                <a:lnTo>
                  <a:pt x="14541220" y="0"/>
                </a:lnTo>
                <a:lnTo>
                  <a:pt x="14541220" y="2870636"/>
                </a:lnTo>
                <a:lnTo>
                  <a:pt x="0" y="28706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3" r="-2467" b="-303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07125"/>
            <a:ext cx="16230600" cy="8013896"/>
            <a:chOff x="0" y="0"/>
            <a:chExt cx="21640800" cy="1068519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4732" y="-114300"/>
              <a:ext cx="21631337" cy="1320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399"/>
                </a:lnSpc>
                <a:spcBef>
                  <a:spcPct val="0"/>
                </a:spcBef>
              </a:pPr>
              <a:r>
                <a:rPr lang="en-US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Módulo de Alertas y Umbrales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0031143"/>
              <a:ext cx="21640800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282495" y="2192847"/>
            <a:ext cx="14179980" cy="5832346"/>
          </a:xfrm>
          <a:custGeom>
            <a:avLst/>
            <a:gdLst/>
            <a:ahLst/>
            <a:cxnLst/>
            <a:rect r="r" b="b" t="t" l="l"/>
            <a:pathLst>
              <a:path h="5832346" w="14179980">
                <a:moveTo>
                  <a:pt x="0" y="0"/>
                </a:moveTo>
                <a:lnTo>
                  <a:pt x="14179980" y="0"/>
                </a:lnTo>
                <a:lnTo>
                  <a:pt x="14179980" y="5832346"/>
                </a:lnTo>
                <a:lnTo>
                  <a:pt x="0" y="583234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23" r="-643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77369" y="2185775"/>
            <a:ext cx="16391244" cy="6501303"/>
          </a:xfrm>
          <a:custGeom>
            <a:avLst/>
            <a:gdLst/>
            <a:ahLst/>
            <a:cxnLst/>
            <a:rect r="r" b="b" t="t" l="l"/>
            <a:pathLst>
              <a:path h="6501303" w="16391244">
                <a:moveTo>
                  <a:pt x="0" y="0"/>
                </a:moveTo>
                <a:lnTo>
                  <a:pt x="16391244" y="0"/>
                </a:lnTo>
                <a:lnTo>
                  <a:pt x="16391244" y="6501302"/>
                </a:lnTo>
                <a:lnTo>
                  <a:pt x="0" y="650130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41" t="-272" r="0" b="-272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412049" y="2092244"/>
            <a:ext cx="17463901" cy="6688363"/>
          </a:xfrm>
          <a:custGeom>
            <a:avLst/>
            <a:gdLst/>
            <a:ahLst/>
            <a:cxnLst/>
            <a:rect r="r" b="b" t="t" l="l"/>
            <a:pathLst>
              <a:path h="6688363" w="17463901">
                <a:moveTo>
                  <a:pt x="0" y="0"/>
                </a:moveTo>
                <a:lnTo>
                  <a:pt x="17463902" y="0"/>
                </a:lnTo>
                <a:lnTo>
                  <a:pt x="17463902" y="6688364"/>
                </a:lnTo>
                <a:lnTo>
                  <a:pt x="0" y="66883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90" t="0" r="-979" b="-1442"/>
            </a:stretch>
          </a:blipFill>
        </p:spPr>
      </p:sp>
    </p:spTree>
  </p:cSld>
  <p:clrMapOvr>
    <a:masterClrMapping/>
  </p:clrMapOvr>
  <p:transition spd="slow">
    <p:push dir="u"/>
  </p:transition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78340" y="900656"/>
            <a:ext cx="16230600" cy="8691383"/>
            <a:chOff x="0" y="0"/>
            <a:chExt cx="21640800" cy="1158851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4732" y="-114300"/>
              <a:ext cx="21631337" cy="1320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399"/>
                </a:lnSpc>
                <a:spcBef>
                  <a:spcPct val="0"/>
                </a:spcBef>
              </a:pPr>
              <a:r>
                <a:rPr lang="en-US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Modelo de negocio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0031143"/>
              <a:ext cx="21640800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</a:p>
          </p:txBody>
        </p:sp>
        <p:sp>
          <p:nvSpPr>
            <p:cNvPr name="AutoShape 5" id="5"/>
            <p:cNvSpPr/>
            <p:nvPr/>
          </p:nvSpPr>
          <p:spPr>
            <a:xfrm flipV="true">
              <a:off x="2541574" y="6584480"/>
              <a:ext cx="17492061" cy="31496"/>
            </a:xfrm>
            <a:prstGeom prst="line">
              <a:avLst/>
            </a:prstGeom>
            <a:ln cap="flat" w="63500">
              <a:solidFill>
                <a:srgbClr val="27A64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6" id="6"/>
            <p:cNvSpPr/>
            <p:nvPr/>
          </p:nvSpPr>
          <p:spPr>
            <a:xfrm flipV="true">
              <a:off x="10893894" y="1964884"/>
              <a:ext cx="0" cy="9623627"/>
            </a:xfrm>
            <a:prstGeom prst="line">
              <a:avLst/>
            </a:prstGeom>
            <a:ln cap="flat" w="63500">
              <a:solidFill>
                <a:srgbClr val="27A64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7" id="7"/>
            <p:cNvSpPr txBox="true"/>
            <p:nvPr/>
          </p:nvSpPr>
          <p:spPr>
            <a:xfrm rot="0">
              <a:off x="2541517" y="1618540"/>
              <a:ext cx="6374337" cy="8906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99"/>
                </a:lnSpc>
                <a:spcBef>
                  <a:spcPct val="0"/>
                </a:spcBef>
              </a:pPr>
              <a:r>
                <a:rPr lang="en-US" sz="4070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Cli</a:t>
              </a:r>
              <a:r>
                <a:rPr lang="en-US" sz="4070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ente objetivo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2684524" y="6909149"/>
              <a:ext cx="7291498" cy="8906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99"/>
                </a:lnSpc>
                <a:spcBef>
                  <a:spcPct val="0"/>
                </a:spcBef>
              </a:pPr>
              <a:r>
                <a:rPr lang="en-US" sz="4070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Modelo</a:t>
              </a:r>
              <a:r>
                <a:rPr lang="en-US" sz="4070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 de ingresos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2868744" y="1618540"/>
              <a:ext cx="6374337" cy="8906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99"/>
                </a:lnSpc>
                <a:spcBef>
                  <a:spcPct val="0"/>
                </a:spcBef>
              </a:pPr>
              <a:r>
                <a:rPr lang="en-US" sz="4070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Ca</a:t>
              </a:r>
              <a:r>
                <a:rPr lang="en-US" sz="4070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nales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2878133" y="6909149"/>
              <a:ext cx="7155444" cy="8906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699"/>
                </a:lnSpc>
                <a:spcBef>
                  <a:spcPct val="0"/>
                </a:spcBef>
              </a:pPr>
              <a:r>
                <a:rPr lang="en-US" sz="4070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Propu</a:t>
              </a:r>
              <a:r>
                <a:rPr lang="en-US" sz="4070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esta de valor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2438395" y="3020394"/>
              <a:ext cx="7537627" cy="26367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96575" indent="-248288" lvl="1">
                <a:lnSpc>
                  <a:spcPts val="3220"/>
                </a:lnSpc>
                <a:buFont typeface="Arial"/>
                <a:buChar char="•"/>
              </a:pP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PYMEs a</a:t>
              </a: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grícolas con invernaderos</a:t>
              </a:r>
            </a:p>
            <a:p>
              <a:pPr algn="l" marL="496575" indent="-248288" lvl="1">
                <a:lnSpc>
                  <a:spcPts val="3220"/>
                </a:lnSpc>
                <a:buFont typeface="Arial"/>
                <a:buChar char="•"/>
              </a:pP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Productores que dependen de decisiones manuales.</a:t>
              </a:r>
            </a:p>
            <a:p>
              <a:pPr algn="l" marL="496575" indent="-248288" lvl="1">
                <a:lnSpc>
                  <a:spcPts val="3220"/>
                </a:lnSpc>
                <a:buFont typeface="Arial"/>
                <a:buChar char="•"/>
              </a:pP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Necesitan tecnología accesible para digitalizar su producción.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2702656" y="3020394"/>
              <a:ext cx="7537627" cy="26367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96575" indent="-248288" lvl="1">
                <a:lnSpc>
                  <a:spcPts val="3220"/>
                </a:lnSpc>
                <a:buFont typeface="Arial"/>
                <a:buChar char="•"/>
              </a:pP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Plataf</a:t>
              </a: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orma web intuitiva</a:t>
              </a:r>
            </a:p>
            <a:p>
              <a:pPr algn="l" marL="496575" indent="-248288" lvl="1">
                <a:lnSpc>
                  <a:spcPts val="3220"/>
                </a:lnSpc>
                <a:buFont typeface="Arial"/>
                <a:buChar char="•"/>
              </a:pP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Kit de sensores opcional (configurado por nosotros)</a:t>
              </a:r>
            </a:p>
            <a:p>
              <a:pPr algn="l" marL="496575" indent="-248288" lvl="1">
                <a:lnSpc>
                  <a:spcPts val="3220"/>
                </a:lnSpc>
                <a:buFont typeface="Arial"/>
                <a:buChar char="•"/>
              </a:pP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Arquitectura abierta permite conectar sensores propios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2702656" y="8313375"/>
              <a:ext cx="7537627" cy="31701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96575" indent="-248288" lvl="1">
                <a:lnSpc>
                  <a:spcPts val="3220"/>
                </a:lnSpc>
                <a:buFont typeface="Arial"/>
                <a:buChar char="•"/>
              </a:pP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Menos pérdidas po</a:t>
              </a: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r condiciones críticas</a:t>
              </a:r>
            </a:p>
            <a:p>
              <a:pPr algn="l" marL="496575" indent="-248288" lvl="1">
                <a:lnSpc>
                  <a:spcPts val="3220"/>
                </a:lnSpc>
                <a:buFont typeface="Arial"/>
                <a:buChar char="•"/>
              </a:pP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 Digitalización y automatización ambiental</a:t>
              </a:r>
            </a:p>
            <a:p>
              <a:pPr algn="l" marL="496575" indent="-248288" lvl="1">
                <a:lnSpc>
                  <a:spcPts val="3220"/>
                </a:lnSpc>
                <a:buFont typeface="Arial"/>
                <a:buChar char="•"/>
              </a:pP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Invernaderos inteligentes sin necesidad de conocimientos técnicos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2541517" y="8313375"/>
              <a:ext cx="7537627" cy="10365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96575" indent="-248288" lvl="1">
                <a:lnSpc>
                  <a:spcPts val="3220"/>
                </a:lnSpc>
                <a:buFont typeface="Arial"/>
                <a:buChar char="•"/>
              </a:pP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Susc</a:t>
              </a: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ripción mensual por sensor</a:t>
              </a:r>
            </a:p>
            <a:p>
              <a:pPr algn="l" marL="496575" indent="-248288" lvl="1">
                <a:lnSpc>
                  <a:spcPts val="3220"/>
                </a:lnSpc>
                <a:buFont typeface="Arial"/>
                <a:buChar char="•"/>
              </a:pPr>
              <a:r>
                <a:rPr lang="en-US" sz="2300">
                  <a:solidFill>
                    <a:srgbClr val="FFFFFF"/>
                  </a:solidFill>
                  <a:latin typeface="Open Sans"/>
                  <a:ea typeface="Open Sans"/>
                  <a:cs typeface="Open Sans"/>
                  <a:sym typeface="Open Sans"/>
                </a:rPr>
                <a:t>Venta de hardware llave en mano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614433" cy="8975513"/>
            <a:chOff x="0" y="0"/>
            <a:chExt cx="22152577" cy="11967350"/>
          </a:xfrm>
        </p:grpSpPr>
        <p:sp>
          <p:nvSpPr>
            <p:cNvPr name="AutoShape 3" id="3"/>
            <p:cNvSpPr/>
            <p:nvPr/>
          </p:nvSpPr>
          <p:spPr>
            <a:xfrm>
              <a:off x="0" y="6725035"/>
              <a:ext cx="21348890" cy="0"/>
            </a:xfrm>
            <a:prstGeom prst="line">
              <a:avLst/>
            </a:prstGeom>
            <a:ln cap="flat" w="215900">
              <a:solidFill>
                <a:srgbClr val="27A64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4" id="4"/>
            <p:cNvSpPr/>
            <p:nvPr/>
          </p:nvSpPr>
          <p:spPr>
            <a:xfrm flipV="true">
              <a:off x="19582269" y="5594155"/>
              <a:ext cx="0" cy="1130881"/>
            </a:xfrm>
            <a:prstGeom prst="line">
              <a:avLst/>
            </a:prstGeom>
            <a:ln cap="flat" w="215900">
              <a:solidFill>
                <a:srgbClr val="27A64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5" id="5"/>
            <p:cNvSpPr/>
            <p:nvPr/>
          </p:nvSpPr>
          <p:spPr>
            <a:xfrm flipV="true">
              <a:off x="10765182" y="6725035"/>
              <a:ext cx="0" cy="1130881"/>
            </a:xfrm>
            <a:prstGeom prst="line">
              <a:avLst/>
            </a:prstGeom>
            <a:ln cap="flat" w="215900">
              <a:solidFill>
                <a:srgbClr val="27A64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6" id="6"/>
            <p:cNvSpPr txBox="true"/>
            <p:nvPr/>
          </p:nvSpPr>
          <p:spPr>
            <a:xfrm rot="0">
              <a:off x="774715" y="-114300"/>
              <a:ext cx="20094691" cy="1320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399"/>
                </a:lnSpc>
                <a:spcBef>
                  <a:spcPct val="0"/>
                </a:spcBef>
              </a:pPr>
              <a:r>
                <a:rPr lang="en-US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Roadmap y mejoras futuras</a:t>
              </a:r>
            </a:p>
          </p:txBody>
        </p:sp>
        <p:sp>
          <p:nvSpPr>
            <p:cNvPr name="AutoShape 7" id="7"/>
            <p:cNvSpPr/>
            <p:nvPr/>
          </p:nvSpPr>
          <p:spPr>
            <a:xfrm flipV="true">
              <a:off x="2751995" y="5594155"/>
              <a:ext cx="0" cy="1130881"/>
            </a:xfrm>
            <a:prstGeom prst="line">
              <a:avLst/>
            </a:prstGeom>
            <a:ln cap="flat" w="215900">
              <a:solidFill>
                <a:srgbClr val="27A643"/>
              </a:solidFill>
              <a:prstDash val="solid"/>
              <a:headEnd type="none" len="sm" w="sm"/>
              <a:tailEnd type="none" len="sm" w="sm"/>
            </a:ln>
          </p:spPr>
        </p:sp>
        <p:grpSp>
          <p:nvGrpSpPr>
            <p:cNvPr name="Group 8" id="8"/>
            <p:cNvGrpSpPr/>
            <p:nvPr/>
          </p:nvGrpSpPr>
          <p:grpSpPr>
            <a:xfrm rot="0">
              <a:off x="328910" y="2193052"/>
              <a:ext cx="5062071" cy="3401103"/>
              <a:chOff x="0" y="0"/>
              <a:chExt cx="999915" cy="671823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999915" cy="671823"/>
              </a:xfrm>
              <a:custGeom>
                <a:avLst/>
                <a:gdLst/>
                <a:ahLst/>
                <a:cxnLst/>
                <a:rect r="r" b="b" t="t" l="l"/>
                <a:pathLst>
                  <a:path h="671823" w="999915">
                    <a:moveTo>
                      <a:pt x="63215" y="0"/>
                    </a:moveTo>
                    <a:lnTo>
                      <a:pt x="936700" y="0"/>
                    </a:lnTo>
                    <a:cubicBezTo>
                      <a:pt x="971613" y="0"/>
                      <a:pt x="999915" y="28302"/>
                      <a:pt x="999915" y="63215"/>
                    </a:cubicBezTo>
                    <a:lnTo>
                      <a:pt x="999915" y="608608"/>
                    </a:lnTo>
                    <a:cubicBezTo>
                      <a:pt x="999915" y="625373"/>
                      <a:pt x="993255" y="641452"/>
                      <a:pt x="981400" y="653308"/>
                    </a:cubicBezTo>
                    <a:cubicBezTo>
                      <a:pt x="969545" y="665163"/>
                      <a:pt x="953466" y="671823"/>
                      <a:pt x="936700" y="671823"/>
                    </a:cubicBezTo>
                    <a:lnTo>
                      <a:pt x="63215" y="671823"/>
                    </a:lnTo>
                    <a:cubicBezTo>
                      <a:pt x="28302" y="671823"/>
                      <a:pt x="0" y="643520"/>
                      <a:pt x="0" y="608608"/>
                    </a:cubicBezTo>
                    <a:lnTo>
                      <a:pt x="0" y="63215"/>
                    </a:lnTo>
                    <a:cubicBezTo>
                      <a:pt x="0" y="28302"/>
                      <a:pt x="28302" y="0"/>
                      <a:pt x="6321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rnd">
                <a:solidFill>
                  <a:srgbClr val="27A643"/>
                </a:solidFill>
                <a:prstDash val="solid"/>
                <a:round/>
              </a:ln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999915" cy="70992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328910" y="2319601"/>
              <a:ext cx="5140617" cy="71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6"/>
                </a:lnSpc>
                <a:spcBef>
                  <a:spcPct val="0"/>
                </a:spcBef>
              </a:pPr>
              <a:r>
                <a:rPr lang="en-US" sz="328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C</a:t>
              </a:r>
              <a:r>
                <a:rPr lang="en-US" sz="328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orto Plazo 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449131" y="3321821"/>
              <a:ext cx="4900176" cy="17517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349" indent="-205174" lvl="1">
                <a:lnSpc>
                  <a:spcPts val="2660"/>
                </a:lnSpc>
                <a:buFont typeface="Arial"/>
                <a:buChar char="•"/>
              </a:pPr>
              <a:r>
                <a:rPr lang="en-US" sz="1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Guía visual paso a paso para instalación y configuración</a:t>
              </a:r>
            </a:p>
            <a:p>
              <a:pPr algn="l" marL="410349" indent="-205174" lvl="1">
                <a:lnSpc>
                  <a:spcPts val="2660"/>
                </a:lnSpc>
                <a:buFont typeface="Arial"/>
                <a:buChar char="•"/>
              </a:pPr>
              <a:r>
                <a:rPr lang="en-US" sz="1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UX simplificada para usuarios sin experiencia técnica</a:t>
              </a:r>
            </a:p>
          </p:txBody>
        </p:sp>
        <p:grpSp>
          <p:nvGrpSpPr>
            <p:cNvPr name="Group 13" id="13"/>
            <p:cNvGrpSpPr/>
            <p:nvPr/>
          </p:nvGrpSpPr>
          <p:grpSpPr>
            <a:xfrm rot="0">
              <a:off x="8194873" y="7855916"/>
              <a:ext cx="5062071" cy="3401103"/>
              <a:chOff x="0" y="0"/>
              <a:chExt cx="999915" cy="671823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999915" cy="671823"/>
              </a:xfrm>
              <a:custGeom>
                <a:avLst/>
                <a:gdLst/>
                <a:ahLst/>
                <a:cxnLst/>
                <a:rect r="r" b="b" t="t" l="l"/>
                <a:pathLst>
                  <a:path h="671823" w="999915">
                    <a:moveTo>
                      <a:pt x="63215" y="0"/>
                    </a:moveTo>
                    <a:lnTo>
                      <a:pt x="936700" y="0"/>
                    </a:lnTo>
                    <a:cubicBezTo>
                      <a:pt x="971613" y="0"/>
                      <a:pt x="999915" y="28302"/>
                      <a:pt x="999915" y="63215"/>
                    </a:cubicBezTo>
                    <a:lnTo>
                      <a:pt x="999915" y="608608"/>
                    </a:lnTo>
                    <a:cubicBezTo>
                      <a:pt x="999915" y="625373"/>
                      <a:pt x="993255" y="641452"/>
                      <a:pt x="981400" y="653308"/>
                    </a:cubicBezTo>
                    <a:cubicBezTo>
                      <a:pt x="969545" y="665163"/>
                      <a:pt x="953466" y="671823"/>
                      <a:pt x="936700" y="671823"/>
                    </a:cubicBezTo>
                    <a:lnTo>
                      <a:pt x="63215" y="671823"/>
                    </a:lnTo>
                    <a:cubicBezTo>
                      <a:pt x="28302" y="671823"/>
                      <a:pt x="0" y="643520"/>
                      <a:pt x="0" y="608608"/>
                    </a:cubicBezTo>
                    <a:lnTo>
                      <a:pt x="0" y="63215"/>
                    </a:lnTo>
                    <a:cubicBezTo>
                      <a:pt x="0" y="28302"/>
                      <a:pt x="28302" y="0"/>
                      <a:pt x="6321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rnd">
                <a:solidFill>
                  <a:srgbClr val="27A643"/>
                </a:solidFill>
                <a:prstDash val="solid"/>
                <a:round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38100"/>
                <a:ext cx="999915" cy="70992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grpSp>
          <p:nvGrpSpPr>
            <p:cNvPr name="Group 16" id="16"/>
            <p:cNvGrpSpPr/>
            <p:nvPr/>
          </p:nvGrpSpPr>
          <p:grpSpPr>
            <a:xfrm rot="0">
              <a:off x="17011960" y="2193052"/>
              <a:ext cx="5062071" cy="3401103"/>
              <a:chOff x="0" y="0"/>
              <a:chExt cx="999915" cy="671823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999915" cy="671823"/>
              </a:xfrm>
              <a:custGeom>
                <a:avLst/>
                <a:gdLst/>
                <a:ahLst/>
                <a:cxnLst/>
                <a:rect r="r" b="b" t="t" l="l"/>
                <a:pathLst>
                  <a:path h="671823" w="999915">
                    <a:moveTo>
                      <a:pt x="63215" y="0"/>
                    </a:moveTo>
                    <a:lnTo>
                      <a:pt x="936700" y="0"/>
                    </a:lnTo>
                    <a:cubicBezTo>
                      <a:pt x="971613" y="0"/>
                      <a:pt x="999915" y="28302"/>
                      <a:pt x="999915" y="63215"/>
                    </a:cubicBezTo>
                    <a:lnTo>
                      <a:pt x="999915" y="608608"/>
                    </a:lnTo>
                    <a:cubicBezTo>
                      <a:pt x="999915" y="625373"/>
                      <a:pt x="993255" y="641452"/>
                      <a:pt x="981400" y="653308"/>
                    </a:cubicBezTo>
                    <a:cubicBezTo>
                      <a:pt x="969545" y="665163"/>
                      <a:pt x="953466" y="671823"/>
                      <a:pt x="936700" y="671823"/>
                    </a:cubicBezTo>
                    <a:lnTo>
                      <a:pt x="63215" y="671823"/>
                    </a:lnTo>
                    <a:cubicBezTo>
                      <a:pt x="28302" y="671823"/>
                      <a:pt x="0" y="643520"/>
                      <a:pt x="0" y="608608"/>
                    </a:cubicBezTo>
                    <a:lnTo>
                      <a:pt x="0" y="63215"/>
                    </a:lnTo>
                    <a:cubicBezTo>
                      <a:pt x="0" y="28302"/>
                      <a:pt x="28302" y="0"/>
                      <a:pt x="63215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38100" cap="rnd">
                <a:solidFill>
                  <a:srgbClr val="27A643"/>
                </a:solidFill>
                <a:prstDash val="solid"/>
                <a:round/>
              </a:ln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38100"/>
                <a:ext cx="999915" cy="70992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60"/>
                  </a:lnSpc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8194873" y="7982465"/>
              <a:ext cx="5140617" cy="71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6"/>
                </a:lnSpc>
                <a:spcBef>
                  <a:spcPct val="0"/>
                </a:spcBef>
              </a:pPr>
              <a:r>
                <a:rPr lang="en-US" sz="328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Median</a:t>
              </a:r>
              <a:r>
                <a:rPr lang="en-US" sz="328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o Plazo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17011960" y="2319601"/>
              <a:ext cx="5140617" cy="71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6"/>
                </a:lnSpc>
                <a:spcBef>
                  <a:spcPct val="0"/>
                </a:spcBef>
              </a:pPr>
              <a:r>
                <a:rPr lang="en-US" sz="328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La</a:t>
              </a:r>
              <a:r>
                <a:rPr lang="en-US" sz="328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rgo Plazo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8315094" y="8762435"/>
              <a:ext cx="4900176" cy="21962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349" indent="-205174" lvl="1">
                <a:lnSpc>
                  <a:spcPts val="2660"/>
                </a:lnSpc>
                <a:buFont typeface="Arial"/>
                <a:buChar char="•"/>
              </a:pPr>
              <a:r>
                <a:rPr lang="en-US" sz="1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Mód</a:t>
              </a:r>
              <a:r>
                <a:rPr lang="en-US" sz="1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ulo de automatización para riego y ventilación</a:t>
              </a:r>
            </a:p>
            <a:p>
              <a:pPr algn="l" marL="410349" indent="-205174" lvl="1">
                <a:lnSpc>
                  <a:spcPts val="2660"/>
                </a:lnSpc>
                <a:buFont typeface="Arial"/>
                <a:buChar char="•"/>
              </a:pPr>
              <a:r>
                <a:rPr lang="en-US" sz="1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Optimización de motor de predicción IA</a:t>
              </a:r>
            </a:p>
            <a:p>
              <a:pPr algn="l" marL="410349" indent="-205174" lvl="1">
                <a:lnSpc>
                  <a:spcPts val="2660"/>
                </a:lnSpc>
                <a:buFont typeface="Arial"/>
                <a:buChar char="•"/>
              </a:pPr>
              <a:r>
                <a:rPr lang="en-US" sz="1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App móvil offline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17132181" y="3099571"/>
              <a:ext cx="4900176" cy="21962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10349" indent="-205174" lvl="1">
                <a:lnSpc>
                  <a:spcPts val="2660"/>
                </a:lnSpc>
                <a:buFont typeface="Arial"/>
                <a:buChar char="•"/>
              </a:pPr>
              <a:r>
                <a:rPr lang="en-US" sz="1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P</a:t>
              </a:r>
              <a:r>
                <a:rPr lang="en-US" sz="1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lataforma integral de decisiones agrícolas</a:t>
              </a:r>
            </a:p>
            <a:p>
              <a:pPr algn="l" marL="410349" indent="-205174" lvl="1">
                <a:lnSpc>
                  <a:spcPts val="2660"/>
                </a:lnSpc>
                <a:buFont typeface="Arial"/>
                <a:buChar char="•"/>
              </a:pPr>
              <a:r>
                <a:rPr lang="en-US" sz="1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Combinación de datos históricos + predicciones + manejo personalizado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3778218" y="11549118"/>
              <a:ext cx="14087686" cy="41823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A6A6A6"/>
                  </a:solidFill>
                  <a:latin typeface="Lato"/>
                  <a:ea typeface="Lato"/>
                  <a:cs typeface="Lato"/>
                  <a:sym typeface="Lato"/>
                </a:rPr>
                <a:t>"Escalar no solo la tecnología, sino también el impacto real en la agricultura nacional e internacional."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230600" cy="7203487"/>
            <a:chOff x="0" y="0"/>
            <a:chExt cx="21640800" cy="9604649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2338990"/>
              <a:ext cx="10226642" cy="2596572"/>
              <a:chOff x="0" y="0"/>
              <a:chExt cx="2020077" cy="51290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2020077" cy="512903"/>
              </a:xfrm>
              <a:custGeom>
                <a:avLst/>
                <a:gdLst/>
                <a:ahLst/>
                <a:cxnLst/>
                <a:rect r="r" b="b" t="t" l="l"/>
                <a:pathLst>
                  <a:path h="512903" w="2020077">
                    <a:moveTo>
                      <a:pt x="51478" y="0"/>
                    </a:moveTo>
                    <a:lnTo>
                      <a:pt x="1968599" y="0"/>
                    </a:lnTo>
                    <a:cubicBezTo>
                      <a:pt x="1982252" y="0"/>
                      <a:pt x="1995346" y="5424"/>
                      <a:pt x="2005000" y="15078"/>
                    </a:cubicBezTo>
                    <a:cubicBezTo>
                      <a:pt x="2014654" y="24732"/>
                      <a:pt x="2020077" y="37825"/>
                      <a:pt x="2020077" y="51478"/>
                    </a:cubicBezTo>
                    <a:lnTo>
                      <a:pt x="2020077" y="461425"/>
                    </a:lnTo>
                    <a:cubicBezTo>
                      <a:pt x="2020077" y="475078"/>
                      <a:pt x="2014654" y="488171"/>
                      <a:pt x="2005000" y="497825"/>
                    </a:cubicBezTo>
                    <a:cubicBezTo>
                      <a:pt x="1995346" y="507479"/>
                      <a:pt x="1982252" y="512903"/>
                      <a:pt x="1968599" y="512903"/>
                    </a:cubicBezTo>
                    <a:lnTo>
                      <a:pt x="51478" y="512903"/>
                    </a:lnTo>
                    <a:cubicBezTo>
                      <a:pt x="37825" y="512903"/>
                      <a:pt x="24732" y="507479"/>
                      <a:pt x="15078" y="497825"/>
                    </a:cubicBezTo>
                    <a:cubicBezTo>
                      <a:pt x="5424" y="488171"/>
                      <a:pt x="0" y="475078"/>
                      <a:pt x="0" y="461425"/>
                    </a:cubicBezTo>
                    <a:lnTo>
                      <a:pt x="0" y="51478"/>
                    </a:lnTo>
                    <a:cubicBezTo>
                      <a:pt x="0" y="37825"/>
                      <a:pt x="5424" y="24732"/>
                      <a:pt x="15078" y="15078"/>
                    </a:cubicBezTo>
                    <a:cubicBezTo>
                      <a:pt x="24732" y="5424"/>
                      <a:pt x="37825" y="0"/>
                      <a:pt x="51478" y="0"/>
                    </a:cubicBezTo>
                    <a:close/>
                  </a:path>
                </a:pathLst>
              </a:custGeom>
              <a:solidFill>
                <a:srgbClr val="191919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47625"/>
                <a:ext cx="2020077" cy="56052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18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1414158" y="2338990"/>
              <a:ext cx="10226642" cy="2596572"/>
              <a:chOff x="0" y="0"/>
              <a:chExt cx="2020077" cy="51290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2020077" cy="512903"/>
              </a:xfrm>
              <a:custGeom>
                <a:avLst/>
                <a:gdLst/>
                <a:ahLst/>
                <a:cxnLst/>
                <a:rect r="r" b="b" t="t" l="l"/>
                <a:pathLst>
                  <a:path h="512903" w="2020077">
                    <a:moveTo>
                      <a:pt x="51478" y="0"/>
                    </a:moveTo>
                    <a:lnTo>
                      <a:pt x="1968599" y="0"/>
                    </a:lnTo>
                    <a:cubicBezTo>
                      <a:pt x="1982252" y="0"/>
                      <a:pt x="1995346" y="5424"/>
                      <a:pt x="2005000" y="15078"/>
                    </a:cubicBezTo>
                    <a:cubicBezTo>
                      <a:pt x="2014654" y="24732"/>
                      <a:pt x="2020077" y="37825"/>
                      <a:pt x="2020077" y="51478"/>
                    </a:cubicBezTo>
                    <a:lnTo>
                      <a:pt x="2020077" y="461425"/>
                    </a:lnTo>
                    <a:cubicBezTo>
                      <a:pt x="2020077" y="475078"/>
                      <a:pt x="2014654" y="488171"/>
                      <a:pt x="2005000" y="497825"/>
                    </a:cubicBezTo>
                    <a:cubicBezTo>
                      <a:pt x="1995346" y="507479"/>
                      <a:pt x="1982252" y="512903"/>
                      <a:pt x="1968599" y="512903"/>
                    </a:cubicBezTo>
                    <a:lnTo>
                      <a:pt x="51478" y="512903"/>
                    </a:lnTo>
                    <a:cubicBezTo>
                      <a:pt x="37825" y="512903"/>
                      <a:pt x="24732" y="507479"/>
                      <a:pt x="15078" y="497825"/>
                    </a:cubicBezTo>
                    <a:cubicBezTo>
                      <a:pt x="5424" y="488171"/>
                      <a:pt x="0" y="475078"/>
                      <a:pt x="0" y="461425"/>
                    </a:cubicBezTo>
                    <a:lnTo>
                      <a:pt x="0" y="51478"/>
                    </a:lnTo>
                    <a:cubicBezTo>
                      <a:pt x="0" y="37825"/>
                      <a:pt x="5424" y="24732"/>
                      <a:pt x="15078" y="15078"/>
                    </a:cubicBezTo>
                    <a:cubicBezTo>
                      <a:pt x="24732" y="5424"/>
                      <a:pt x="37825" y="0"/>
                      <a:pt x="51478" y="0"/>
                    </a:cubicBezTo>
                    <a:close/>
                  </a:path>
                </a:pathLst>
              </a:custGeom>
              <a:solidFill>
                <a:srgbClr val="191919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47625"/>
                <a:ext cx="2020077" cy="56052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18"/>
                  </a:lnSpc>
                </a:pPr>
              </a:p>
            </p:txBody>
          </p:sp>
        </p:grpSp>
        <p:grpSp>
          <p:nvGrpSpPr>
            <p:cNvPr name="Group 9" id="9"/>
            <p:cNvGrpSpPr/>
            <p:nvPr/>
          </p:nvGrpSpPr>
          <p:grpSpPr>
            <a:xfrm rot="0">
              <a:off x="0" y="6697358"/>
              <a:ext cx="10226642" cy="2596572"/>
              <a:chOff x="0" y="0"/>
              <a:chExt cx="2020077" cy="512903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020077" cy="512903"/>
              </a:xfrm>
              <a:custGeom>
                <a:avLst/>
                <a:gdLst/>
                <a:ahLst/>
                <a:cxnLst/>
                <a:rect r="r" b="b" t="t" l="l"/>
                <a:pathLst>
                  <a:path h="512903" w="2020077">
                    <a:moveTo>
                      <a:pt x="51478" y="0"/>
                    </a:moveTo>
                    <a:lnTo>
                      <a:pt x="1968599" y="0"/>
                    </a:lnTo>
                    <a:cubicBezTo>
                      <a:pt x="1982252" y="0"/>
                      <a:pt x="1995346" y="5424"/>
                      <a:pt x="2005000" y="15078"/>
                    </a:cubicBezTo>
                    <a:cubicBezTo>
                      <a:pt x="2014654" y="24732"/>
                      <a:pt x="2020077" y="37825"/>
                      <a:pt x="2020077" y="51478"/>
                    </a:cubicBezTo>
                    <a:lnTo>
                      <a:pt x="2020077" y="461425"/>
                    </a:lnTo>
                    <a:cubicBezTo>
                      <a:pt x="2020077" y="475078"/>
                      <a:pt x="2014654" y="488171"/>
                      <a:pt x="2005000" y="497825"/>
                    </a:cubicBezTo>
                    <a:cubicBezTo>
                      <a:pt x="1995346" y="507479"/>
                      <a:pt x="1982252" y="512903"/>
                      <a:pt x="1968599" y="512903"/>
                    </a:cubicBezTo>
                    <a:lnTo>
                      <a:pt x="51478" y="512903"/>
                    </a:lnTo>
                    <a:cubicBezTo>
                      <a:pt x="37825" y="512903"/>
                      <a:pt x="24732" y="507479"/>
                      <a:pt x="15078" y="497825"/>
                    </a:cubicBezTo>
                    <a:cubicBezTo>
                      <a:pt x="5424" y="488171"/>
                      <a:pt x="0" y="475078"/>
                      <a:pt x="0" y="461425"/>
                    </a:cubicBezTo>
                    <a:lnTo>
                      <a:pt x="0" y="51478"/>
                    </a:lnTo>
                    <a:cubicBezTo>
                      <a:pt x="0" y="37825"/>
                      <a:pt x="5424" y="24732"/>
                      <a:pt x="15078" y="15078"/>
                    </a:cubicBezTo>
                    <a:cubicBezTo>
                      <a:pt x="24732" y="5424"/>
                      <a:pt x="37825" y="0"/>
                      <a:pt x="51478" y="0"/>
                    </a:cubicBezTo>
                    <a:close/>
                  </a:path>
                </a:pathLst>
              </a:custGeom>
              <a:solidFill>
                <a:srgbClr val="191919"/>
              </a:solidFill>
            </p:spPr>
          </p:sp>
          <p:sp>
            <p:nvSpPr>
              <p:cNvPr name="TextBox 11" id="11"/>
              <p:cNvSpPr txBox="true"/>
              <p:nvPr/>
            </p:nvSpPr>
            <p:spPr>
              <a:xfrm>
                <a:off x="0" y="-47625"/>
                <a:ext cx="2020077" cy="56052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18"/>
                  </a:lnSpc>
                </a:pPr>
              </a:p>
            </p:txBody>
          </p:sp>
        </p:grpSp>
        <p:grpSp>
          <p:nvGrpSpPr>
            <p:cNvPr name="Group 12" id="12"/>
            <p:cNvGrpSpPr/>
            <p:nvPr/>
          </p:nvGrpSpPr>
          <p:grpSpPr>
            <a:xfrm rot="0">
              <a:off x="11414158" y="6697358"/>
              <a:ext cx="10226642" cy="2596572"/>
              <a:chOff x="0" y="0"/>
              <a:chExt cx="2020077" cy="512903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2020077" cy="512903"/>
              </a:xfrm>
              <a:custGeom>
                <a:avLst/>
                <a:gdLst/>
                <a:ahLst/>
                <a:cxnLst/>
                <a:rect r="r" b="b" t="t" l="l"/>
                <a:pathLst>
                  <a:path h="512903" w="2020077">
                    <a:moveTo>
                      <a:pt x="51478" y="0"/>
                    </a:moveTo>
                    <a:lnTo>
                      <a:pt x="1968599" y="0"/>
                    </a:lnTo>
                    <a:cubicBezTo>
                      <a:pt x="1982252" y="0"/>
                      <a:pt x="1995346" y="5424"/>
                      <a:pt x="2005000" y="15078"/>
                    </a:cubicBezTo>
                    <a:cubicBezTo>
                      <a:pt x="2014654" y="24732"/>
                      <a:pt x="2020077" y="37825"/>
                      <a:pt x="2020077" y="51478"/>
                    </a:cubicBezTo>
                    <a:lnTo>
                      <a:pt x="2020077" y="461425"/>
                    </a:lnTo>
                    <a:cubicBezTo>
                      <a:pt x="2020077" y="475078"/>
                      <a:pt x="2014654" y="488171"/>
                      <a:pt x="2005000" y="497825"/>
                    </a:cubicBezTo>
                    <a:cubicBezTo>
                      <a:pt x="1995346" y="507479"/>
                      <a:pt x="1982252" y="512903"/>
                      <a:pt x="1968599" y="512903"/>
                    </a:cubicBezTo>
                    <a:lnTo>
                      <a:pt x="51478" y="512903"/>
                    </a:lnTo>
                    <a:cubicBezTo>
                      <a:pt x="37825" y="512903"/>
                      <a:pt x="24732" y="507479"/>
                      <a:pt x="15078" y="497825"/>
                    </a:cubicBezTo>
                    <a:cubicBezTo>
                      <a:pt x="5424" y="488171"/>
                      <a:pt x="0" y="475078"/>
                      <a:pt x="0" y="461425"/>
                    </a:cubicBezTo>
                    <a:lnTo>
                      <a:pt x="0" y="51478"/>
                    </a:lnTo>
                    <a:cubicBezTo>
                      <a:pt x="0" y="37825"/>
                      <a:pt x="5424" y="24732"/>
                      <a:pt x="15078" y="15078"/>
                    </a:cubicBezTo>
                    <a:cubicBezTo>
                      <a:pt x="24732" y="5424"/>
                      <a:pt x="37825" y="0"/>
                      <a:pt x="51478" y="0"/>
                    </a:cubicBezTo>
                    <a:close/>
                  </a:path>
                </a:pathLst>
              </a:custGeom>
              <a:solidFill>
                <a:srgbClr val="191919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2020077" cy="560528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3418"/>
                  </a:lnSpc>
                </a:pPr>
              </a:p>
            </p:txBody>
          </p:sp>
        </p:grpSp>
        <p:sp>
          <p:nvSpPr>
            <p:cNvPr name="Freeform 15" id="15"/>
            <p:cNvSpPr/>
            <p:nvPr/>
          </p:nvSpPr>
          <p:spPr>
            <a:xfrm flipH="false" flipV="false" rot="0">
              <a:off x="899254" y="3000025"/>
              <a:ext cx="1551815" cy="1274501"/>
            </a:xfrm>
            <a:custGeom>
              <a:avLst/>
              <a:gdLst/>
              <a:ahLst/>
              <a:cxnLst/>
              <a:rect r="r" b="b" t="t" l="l"/>
              <a:pathLst>
                <a:path h="1274501" w="1551815">
                  <a:moveTo>
                    <a:pt x="0" y="0"/>
                  </a:moveTo>
                  <a:lnTo>
                    <a:pt x="1551815" y="0"/>
                  </a:lnTo>
                  <a:lnTo>
                    <a:pt x="1551815" y="1274502"/>
                  </a:lnTo>
                  <a:lnTo>
                    <a:pt x="0" y="12745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246746" y="7217993"/>
              <a:ext cx="856830" cy="1555302"/>
            </a:xfrm>
            <a:custGeom>
              <a:avLst/>
              <a:gdLst/>
              <a:ahLst/>
              <a:cxnLst/>
              <a:rect r="r" b="b" t="t" l="l"/>
              <a:pathLst>
                <a:path h="1555302" w="856830">
                  <a:moveTo>
                    <a:pt x="0" y="0"/>
                  </a:moveTo>
                  <a:lnTo>
                    <a:pt x="856831" y="0"/>
                  </a:lnTo>
                  <a:lnTo>
                    <a:pt x="856831" y="1555302"/>
                  </a:lnTo>
                  <a:lnTo>
                    <a:pt x="0" y="15553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2598726" y="2725537"/>
              <a:ext cx="1644446" cy="1823478"/>
            </a:xfrm>
            <a:custGeom>
              <a:avLst/>
              <a:gdLst/>
              <a:ahLst/>
              <a:cxnLst/>
              <a:rect r="r" b="b" t="t" l="l"/>
              <a:pathLst>
                <a:path h="1823478" w="1644446">
                  <a:moveTo>
                    <a:pt x="0" y="0"/>
                  </a:moveTo>
                  <a:lnTo>
                    <a:pt x="1644446" y="0"/>
                  </a:lnTo>
                  <a:lnTo>
                    <a:pt x="1644446" y="1823478"/>
                  </a:lnTo>
                  <a:lnTo>
                    <a:pt x="0" y="182347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2344916" y="7134817"/>
              <a:ext cx="2152067" cy="1721654"/>
            </a:xfrm>
            <a:custGeom>
              <a:avLst/>
              <a:gdLst/>
              <a:ahLst/>
              <a:cxnLst/>
              <a:rect r="r" b="b" t="t" l="l"/>
              <a:pathLst>
                <a:path h="1721654" w="2152067">
                  <a:moveTo>
                    <a:pt x="0" y="0"/>
                  </a:moveTo>
                  <a:lnTo>
                    <a:pt x="2152067" y="0"/>
                  </a:lnTo>
                  <a:lnTo>
                    <a:pt x="2152067" y="1721654"/>
                  </a:lnTo>
                  <a:lnTo>
                    <a:pt x="0" y="172165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9" id="19"/>
            <p:cNvSpPr txBox="true"/>
            <p:nvPr/>
          </p:nvSpPr>
          <p:spPr>
            <a:xfrm rot="0">
              <a:off x="774715" y="-114300"/>
              <a:ext cx="20094691" cy="1320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399"/>
                </a:lnSpc>
                <a:spcBef>
                  <a:spcPct val="0"/>
                </a:spcBef>
              </a:pPr>
              <a:r>
                <a:rPr lang="en-US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R</a:t>
              </a:r>
              <a:r>
                <a:rPr lang="en-US" b="true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esultados y Logros Técnicos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3294103" y="2822858"/>
              <a:ext cx="5843455" cy="15812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18"/>
                </a:lnSpc>
              </a:pPr>
              <a:r>
                <a:rPr lang="en-US" b="true" sz="2441">
                  <a:solidFill>
                    <a:srgbClr val="7ED957"/>
                  </a:solidFill>
                  <a:latin typeface="Lato Bold"/>
                  <a:ea typeface="Lato Bold"/>
                  <a:cs typeface="Lato Bold"/>
                  <a:sym typeface="Lato Bold"/>
                </a:rPr>
                <a:t>+1.000 registros en tiempo real</a:t>
              </a:r>
            </a:p>
            <a:p>
              <a:pPr algn="l">
                <a:lnSpc>
                  <a:spcPts val="3138"/>
                </a:lnSpc>
              </a:pPr>
              <a:r>
                <a:rPr lang="en-US" sz="22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De sensores físicos conectados</a:t>
              </a:r>
            </a:p>
            <a:p>
              <a:pPr algn="l">
                <a:lnSpc>
                  <a:spcPts val="3138"/>
                </a:lnSpc>
              </a:pPr>
              <a:r>
                <a:rPr lang="en-US" sz="22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Backend validado con datos reales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14708261" y="2822858"/>
              <a:ext cx="6596081" cy="21019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18"/>
                </a:lnSpc>
              </a:pPr>
              <a:r>
                <a:rPr lang="en-US" b="true" sz="2441">
                  <a:solidFill>
                    <a:srgbClr val="7ED957"/>
                  </a:solidFill>
                  <a:latin typeface="Lato Bold"/>
                  <a:ea typeface="Lato Bold"/>
                  <a:cs typeface="Lato Bold"/>
                  <a:sym typeface="Lato Bold"/>
                </a:rPr>
                <a:t>Sopo</a:t>
              </a:r>
              <a:r>
                <a:rPr lang="en-US" b="true" sz="2441">
                  <a:solidFill>
                    <a:srgbClr val="7ED957"/>
                  </a:solidFill>
                  <a:latin typeface="Lato Bold"/>
                  <a:ea typeface="Lato Bold"/>
                  <a:cs typeface="Lato Bold"/>
                  <a:sym typeface="Lato Bold"/>
                </a:rPr>
                <a:t>rte para múltiples sensores</a:t>
              </a:r>
            </a:p>
            <a:p>
              <a:pPr algn="just">
                <a:lnSpc>
                  <a:spcPts val="3138"/>
                </a:lnSpc>
              </a:pPr>
              <a:r>
                <a:rPr lang="en-US" sz="22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Sin</a:t>
              </a:r>
              <a:r>
                <a:rPr lang="en-US" sz="22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necesidad de refactorización</a:t>
              </a:r>
            </a:p>
            <a:p>
              <a:pPr algn="just">
                <a:lnSpc>
                  <a:spcPts val="3138"/>
                </a:lnSpc>
              </a:pPr>
              <a:r>
                <a:rPr lang="en-US" sz="22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Diseño modular y eficiente</a:t>
              </a:r>
            </a:p>
            <a:p>
              <a:pPr algn="l">
                <a:lnSpc>
                  <a:spcPts val="3138"/>
                </a:lnSpc>
              </a:pP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3190293" y="6870506"/>
              <a:ext cx="6800896" cy="26226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418"/>
                </a:lnSpc>
              </a:pPr>
              <a:r>
                <a:rPr lang="en-US" sz="2441" b="true">
                  <a:solidFill>
                    <a:srgbClr val="7ED957"/>
                  </a:solidFill>
                  <a:latin typeface="Lato Bold"/>
                  <a:ea typeface="Lato Bold"/>
                  <a:cs typeface="Lato Bold"/>
                  <a:sym typeface="Lato Bold"/>
                </a:rPr>
                <a:t> Validación</a:t>
              </a:r>
              <a:r>
                <a:rPr lang="en-US" b="true" sz="2441">
                  <a:solidFill>
                    <a:srgbClr val="7ED957"/>
                  </a:solidFill>
                  <a:latin typeface="Lato Bold"/>
                  <a:ea typeface="Lato Bold"/>
                  <a:cs typeface="Lato Bold"/>
                  <a:sym typeface="Lato Bold"/>
                </a:rPr>
                <a:t> cruzada exitosa</a:t>
              </a:r>
            </a:p>
            <a:p>
              <a:pPr algn="l">
                <a:lnSpc>
                  <a:spcPts val="3138"/>
                </a:lnSpc>
              </a:pPr>
              <a:r>
                <a:rPr lang="en-US" sz="22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Temperatura y humedad medidas con sensores</a:t>
              </a:r>
            </a:p>
            <a:p>
              <a:pPr algn="l">
                <a:lnSpc>
                  <a:spcPts val="3138"/>
                </a:lnSpc>
              </a:pPr>
              <a:r>
                <a:rPr lang="en-US" sz="22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Comparadas con instrumentos manuales</a:t>
              </a:r>
            </a:p>
            <a:p>
              <a:pPr algn="l">
                <a:lnSpc>
                  <a:spcPts val="3138"/>
                </a:lnSpc>
              </a:pP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14907089" y="6870506"/>
              <a:ext cx="5917630" cy="273414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66"/>
                </a:lnSpc>
              </a:pPr>
              <a:r>
                <a:rPr lang="en-US" sz="2547" b="true">
                  <a:solidFill>
                    <a:srgbClr val="7ED957"/>
                  </a:solidFill>
                  <a:latin typeface="Lato Bold"/>
                  <a:ea typeface="Lato Bold"/>
                  <a:cs typeface="Lato Bold"/>
                  <a:sym typeface="Lato Bold"/>
                </a:rPr>
                <a:t>MVP funcion</a:t>
              </a:r>
              <a:r>
                <a:rPr lang="en-US" b="true" sz="2547">
                  <a:solidFill>
                    <a:srgbClr val="7ED957"/>
                  </a:solidFill>
                  <a:latin typeface="Lato Bold"/>
                  <a:ea typeface="Lato Bold"/>
                  <a:cs typeface="Lato Bold"/>
                  <a:sym typeface="Lato Bold"/>
                </a:rPr>
                <a:t>al en producción</a:t>
              </a:r>
            </a:p>
            <a:p>
              <a:pPr algn="l">
                <a:lnSpc>
                  <a:spcPts val="3274"/>
                </a:lnSpc>
              </a:pPr>
              <a:r>
                <a:rPr lang="en-US" sz="233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Sist</a:t>
              </a:r>
              <a:r>
                <a:rPr lang="en-US" sz="233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ema estable y probado</a:t>
              </a:r>
            </a:p>
            <a:p>
              <a:pPr algn="l">
                <a:lnSpc>
                  <a:spcPts val="3274"/>
                </a:lnSpc>
              </a:pPr>
              <a:r>
                <a:rPr lang="en-US" sz="2339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UI conectada a sensores reales</a:t>
              </a:r>
            </a:p>
            <a:p>
              <a:pPr algn="l">
                <a:lnSpc>
                  <a:spcPts val="3274"/>
                </a:lnSpc>
              </a:pPr>
            </a:p>
            <a:p>
              <a:pPr algn="l">
                <a:lnSpc>
                  <a:spcPts val="3274"/>
                </a:lnSpc>
              </a:pPr>
            </a:p>
          </p:txBody>
        </p:sp>
      </p:grpSp>
    </p:spTree>
  </p:cSld>
  <p:clrMapOvr>
    <a:masterClrMapping/>
  </p:clrMapOvr>
  <p:transition spd="slow">
    <p:push dir="u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07125"/>
            <a:ext cx="16230600" cy="8351175"/>
            <a:chOff x="0" y="0"/>
            <a:chExt cx="21640800" cy="1113490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4732" y="-114300"/>
              <a:ext cx="21631337" cy="1320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399"/>
                </a:lnSpc>
                <a:spcBef>
                  <a:spcPct val="0"/>
                </a:spcBef>
              </a:pPr>
              <a:r>
                <a:rPr lang="en-US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Retos enfrentados y soluciones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0031143"/>
              <a:ext cx="21640800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</a:p>
          </p:txBody>
        </p:sp>
        <p:sp>
          <p:nvSpPr>
            <p:cNvPr name="Freeform 6" id="6"/>
            <p:cNvSpPr/>
            <p:nvPr/>
          </p:nvSpPr>
          <p:spPr>
            <a:xfrm flipH="false" flipV="false" rot="0">
              <a:off x="10973697" y="3640990"/>
              <a:ext cx="1752095" cy="1436213"/>
            </a:xfrm>
            <a:custGeom>
              <a:avLst/>
              <a:gdLst/>
              <a:ahLst/>
              <a:cxnLst/>
              <a:rect r="r" b="b" t="t" l="l"/>
              <a:pathLst>
                <a:path h="1436213" w="1752095">
                  <a:moveTo>
                    <a:pt x="0" y="0"/>
                  </a:moveTo>
                  <a:lnTo>
                    <a:pt x="1752095" y="0"/>
                  </a:lnTo>
                  <a:lnTo>
                    <a:pt x="1752095" y="1436213"/>
                  </a:lnTo>
                  <a:lnTo>
                    <a:pt x="0" y="1436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12725792" y="5942434"/>
              <a:ext cx="7929307" cy="5360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18"/>
                </a:lnSpc>
                <a:spcBef>
                  <a:spcPct val="0"/>
                </a:spcBef>
              </a:pPr>
              <a:r>
                <a:rPr lang="en-US" sz="24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Reintentos y caché local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2940777" y="7472225"/>
              <a:ext cx="7929307" cy="11071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18"/>
                </a:lnSpc>
                <a:spcBef>
                  <a:spcPct val="0"/>
                </a:spcBef>
              </a:pPr>
              <a:r>
                <a:rPr lang="en-US" sz="24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Visualización modular con filtros, gráficas, paginación, etc</a:t>
              </a:r>
            </a:p>
          </p:txBody>
        </p:sp>
        <p:sp>
          <p:nvSpPr>
            <p:cNvPr name="Freeform 9" id="9"/>
            <p:cNvSpPr/>
            <p:nvPr/>
          </p:nvSpPr>
          <p:spPr>
            <a:xfrm flipH="false" flipV="false" rot="0">
              <a:off x="10973697" y="5546046"/>
              <a:ext cx="1752095" cy="1436213"/>
            </a:xfrm>
            <a:custGeom>
              <a:avLst/>
              <a:gdLst/>
              <a:ahLst/>
              <a:cxnLst/>
              <a:rect r="r" b="b" t="t" l="l"/>
              <a:pathLst>
                <a:path h="1436213" w="1752095">
                  <a:moveTo>
                    <a:pt x="0" y="0"/>
                  </a:moveTo>
                  <a:lnTo>
                    <a:pt x="1752095" y="0"/>
                  </a:lnTo>
                  <a:lnTo>
                    <a:pt x="1752095" y="1436213"/>
                  </a:lnTo>
                  <a:lnTo>
                    <a:pt x="0" y="1436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10973697" y="7359248"/>
              <a:ext cx="1752095" cy="1436213"/>
            </a:xfrm>
            <a:custGeom>
              <a:avLst/>
              <a:gdLst/>
              <a:ahLst/>
              <a:cxnLst/>
              <a:rect r="r" b="b" t="t" l="l"/>
              <a:pathLst>
                <a:path h="1436213" w="1752095">
                  <a:moveTo>
                    <a:pt x="0" y="0"/>
                  </a:moveTo>
                  <a:lnTo>
                    <a:pt x="1752095" y="0"/>
                  </a:lnTo>
                  <a:lnTo>
                    <a:pt x="1752095" y="1436213"/>
                  </a:lnTo>
                  <a:lnTo>
                    <a:pt x="0" y="1436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0973697" y="9396136"/>
              <a:ext cx="1752095" cy="1436213"/>
            </a:xfrm>
            <a:custGeom>
              <a:avLst/>
              <a:gdLst/>
              <a:ahLst/>
              <a:cxnLst/>
              <a:rect r="r" b="b" t="t" l="l"/>
              <a:pathLst>
                <a:path h="1436213" w="1752095">
                  <a:moveTo>
                    <a:pt x="0" y="0"/>
                  </a:moveTo>
                  <a:lnTo>
                    <a:pt x="1752095" y="0"/>
                  </a:lnTo>
                  <a:lnTo>
                    <a:pt x="1752095" y="1436213"/>
                  </a:lnTo>
                  <a:lnTo>
                    <a:pt x="0" y="14362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1988328" y="3781731"/>
              <a:ext cx="7929307" cy="11071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18"/>
                </a:lnSpc>
                <a:spcBef>
                  <a:spcPct val="0"/>
                </a:spcBef>
              </a:pPr>
              <a:r>
                <a:rPr lang="en-US" sz="24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Garantizar que sólo sensores válidos puedan enviar datos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12725792" y="3842039"/>
              <a:ext cx="7929307" cy="11071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18"/>
                </a:lnSpc>
                <a:spcBef>
                  <a:spcPct val="0"/>
                </a:spcBef>
              </a:pPr>
              <a:r>
                <a:rPr lang="en-US" sz="24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Módulo en la Raspberry Pi que valida a través de token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2340082" y="5735905"/>
              <a:ext cx="7929307" cy="11071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18"/>
                </a:lnSpc>
                <a:spcBef>
                  <a:spcPct val="0"/>
                </a:spcBef>
              </a:pPr>
              <a:r>
                <a:rPr lang="en-US" sz="24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Envío de datos cuando se pierde la conexión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2340082" y="7499988"/>
              <a:ext cx="7929307" cy="11071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18"/>
                </a:lnSpc>
                <a:spcBef>
                  <a:spcPct val="0"/>
                </a:spcBef>
              </a:pPr>
              <a:r>
                <a:rPr lang="en-US" sz="24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Interfaz comprensible para usuarios no técnicos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2340082" y="9774051"/>
              <a:ext cx="7929307" cy="5360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18"/>
                </a:lnSpc>
                <a:spcBef>
                  <a:spcPct val="0"/>
                </a:spcBef>
              </a:pPr>
              <a:r>
                <a:rPr lang="en-US" sz="24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Predicciones sin experiencia en ML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2725792" y="9488505"/>
              <a:ext cx="7929307" cy="110710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18"/>
                </a:lnSpc>
                <a:spcBef>
                  <a:spcPct val="0"/>
                </a:spcBef>
              </a:pPr>
              <a:r>
                <a:rPr lang="en-US" sz="2441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Investigación de algoritmos, uso de datasets reales y simulaciones</a:t>
              </a:r>
            </a:p>
          </p:txBody>
        </p:sp>
        <p:sp>
          <p:nvSpPr>
            <p:cNvPr name="Freeform 18" id="18"/>
            <p:cNvSpPr/>
            <p:nvPr/>
          </p:nvSpPr>
          <p:spPr>
            <a:xfrm flipH="false" flipV="false" rot="0">
              <a:off x="454313" y="3538121"/>
              <a:ext cx="1534014" cy="1534014"/>
            </a:xfrm>
            <a:custGeom>
              <a:avLst/>
              <a:gdLst/>
              <a:ahLst/>
              <a:cxnLst/>
              <a:rect r="r" b="b" t="t" l="l"/>
              <a:pathLst>
                <a:path h="1534014" w="1534014">
                  <a:moveTo>
                    <a:pt x="0" y="0"/>
                  </a:moveTo>
                  <a:lnTo>
                    <a:pt x="1534015" y="0"/>
                  </a:lnTo>
                  <a:lnTo>
                    <a:pt x="1534015" y="1534014"/>
                  </a:lnTo>
                  <a:lnTo>
                    <a:pt x="0" y="153401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319896" y="5648500"/>
              <a:ext cx="2141399" cy="1236658"/>
            </a:xfrm>
            <a:custGeom>
              <a:avLst/>
              <a:gdLst/>
              <a:ahLst/>
              <a:cxnLst/>
              <a:rect r="r" b="b" t="t" l="l"/>
              <a:pathLst>
                <a:path h="1236658" w="2141399">
                  <a:moveTo>
                    <a:pt x="0" y="0"/>
                  </a:moveTo>
                  <a:lnTo>
                    <a:pt x="2141398" y="0"/>
                  </a:lnTo>
                  <a:lnTo>
                    <a:pt x="2141398" y="1236658"/>
                  </a:lnTo>
                  <a:lnTo>
                    <a:pt x="0" y="123665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725547" y="7405703"/>
              <a:ext cx="1343302" cy="1343302"/>
            </a:xfrm>
            <a:custGeom>
              <a:avLst/>
              <a:gdLst/>
              <a:ahLst/>
              <a:cxnLst/>
              <a:rect r="r" b="b" t="t" l="l"/>
              <a:pathLst>
                <a:path h="1343302" w="1343302">
                  <a:moveTo>
                    <a:pt x="0" y="0"/>
                  </a:moveTo>
                  <a:lnTo>
                    <a:pt x="1343302" y="0"/>
                  </a:lnTo>
                  <a:lnTo>
                    <a:pt x="1343302" y="1343302"/>
                  </a:lnTo>
                  <a:lnTo>
                    <a:pt x="0" y="134330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454313" y="9122987"/>
              <a:ext cx="1885769" cy="1885769"/>
            </a:xfrm>
            <a:custGeom>
              <a:avLst/>
              <a:gdLst/>
              <a:ahLst/>
              <a:cxnLst/>
              <a:rect r="r" b="b" t="t" l="l"/>
              <a:pathLst>
                <a:path h="1885769" w="1885769">
                  <a:moveTo>
                    <a:pt x="0" y="0"/>
                  </a:moveTo>
                  <a:lnTo>
                    <a:pt x="1885769" y="0"/>
                  </a:lnTo>
                  <a:lnTo>
                    <a:pt x="1885769" y="1885769"/>
                  </a:lnTo>
                  <a:lnTo>
                    <a:pt x="0" y="18857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28440" y="1434211"/>
          <a:ext cx="15973720" cy="6916964"/>
        </p:xfrm>
        <a:graphic>
          <a:graphicData uri="http://schemas.openxmlformats.org/drawingml/2006/table">
            <a:tbl>
              <a:tblPr/>
              <a:tblGrid>
                <a:gridCol w="7986860"/>
                <a:gridCol w="7986860"/>
              </a:tblGrid>
              <a:tr h="108228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true">
                          <a:solidFill>
                            <a:srgbClr val="000000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Reto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480"/>
                        </a:lnSpc>
                        <a:defRPr/>
                      </a:pPr>
                      <a:r>
                        <a:rPr lang="en-US" sz="3200" b="true">
                          <a:solidFill>
                            <a:srgbClr val="000000"/>
                          </a:solidFill>
                          <a:latin typeface="Lato Bold"/>
                          <a:ea typeface="Lato Bold"/>
                          <a:cs typeface="Lato Bold"/>
                          <a:sym typeface="Lato Bold"/>
                        </a:rPr>
                        <a:t>Solución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CC"/>
                    </a:solidFill>
                  </a:tcPr>
                </a:tc>
              </a:tr>
              <a:tr h="148151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3691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9338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2286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66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push dir="u"/>
  </p:transition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652100" y="729098"/>
            <a:ext cx="8983801" cy="7392365"/>
            <a:chOff x="0" y="0"/>
            <a:chExt cx="11978401" cy="985648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1978401" cy="2321739"/>
            </a:xfrm>
            <a:custGeom>
              <a:avLst/>
              <a:gdLst/>
              <a:ahLst/>
              <a:cxnLst/>
              <a:rect r="r" b="b" t="t" l="l"/>
              <a:pathLst>
                <a:path h="2321739" w="11978401">
                  <a:moveTo>
                    <a:pt x="0" y="0"/>
                  </a:moveTo>
                  <a:lnTo>
                    <a:pt x="11978401" y="0"/>
                  </a:lnTo>
                  <a:lnTo>
                    <a:pt x="11978401" y="2321739"/>
                  </a:lnTo>
                  <a:lnTo>
                    <a:pt x="0" y="23217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940324" y="3943824"/>
              <a:ext cx="10643144" cy="59126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8"/>
                </a:lnSpc>
              </a:pPr>
              <a:r>
                <a:rPr lang="en-US" sz="5453" spc="-272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DE LA INTUICIÓN A LA ANTICIPACIÓN:</a:t>
              </a:r>
            </a:p>
            <a:p>
              <a:pPr algn="ctr">
                <a:lnSpc>
                  <a:spcPts val="4908"/>
                </a:lnSpc>
              </a:pPr>
              <a:r>
                <a:rPr lang="en-US" sz="5453" spc="-272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 TECH FARMING PONE LA TECNOLOGÍA AL SERVICIO</a:t>
              </a:r>
            </a:p>
            <a:p>
              <a:pPr algn="ctr">
                <a:lnSpc>
                  <a:spcPts val="4908"/>
                </a:lnSpc>
              </a:pPr>
              <a:r>
                <a:rPr lang="en-US" sz="5453" spc="-272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 DEL AGUA, LOS CULTIVOS Y LAS PERSONAS</a:t>
              </a:r>
            </a:p>
            <a:p>
              <a:pPr algn="ctr">
                <a:lnSpc>
                  <a:spcPts val="4908"/>
                </a:lnSpc>
              </a:pPr>
            </a:p>
          </p:txBody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09736" y="914400"/>
            <a:ext cx="15071018" cy="1019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Costos del MVP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338156" y="3352555"/>
            <a:ext cx="11239817" cy="13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18"/>
              </a:lnSpc>
              <a:spcBef>
                <a:spcPct val="0"/>
              </a:spcBef>
            </a:pPr>
            <a:r>
              <a:rPr lang="en-US" sz="394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Sensor + materiales (protoboard, cables, DHT22, NPK, Pi) </a:t>
            </a:r>
            <a:r>
              <a:rPr lang="en-US" sz="3941">
                <a:solidFill>
                  <a:srgbClr val="7ED957"/>
                </a:solidFill>
                <a:latin typeface="Lato"/>
                <a:ea typeface="Lato"/>
                <a:cs typeface="Lato"/>
                <a:sym typeface="Lato"/>
              </a:rPr>
              <a:t>$111.492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620349" y="6148031"/>
            <a:ext cx="6454299" cy="1376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18"/>
              </a:lnSpc>
              <a:spcBef>
                <a:spcPct val="0"/>
              </a:spcBef>
            </a:pPr>
            <a:r>
              <a:rPr lang="en-US" sz="394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Costo del proyecto : </a:t>
            </a:r>
            <a:r>
              <a:rPr lang="en-US" sz="3941">
                <a:solidFill>
                  <a:srgbClr val="7ED957"/>
                </a:solidFill>
                <a:latin typeface="Lato"/>
                <a:ea typeface="Lato"/>
                <a:cs typeface="Lato"/>
                <a:sym typeface="Lato"/>
              </a:rPr>
              <a:t>$4.519.492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772215" y="2561694"/>
            <a:ext cx="8743570" cy="5825403"/>
          </a:xfrm>
          <a:custGeom>
            <a:avLst/>
            <a:gdLst/>
            <a:ahLst/>
            <a:cxnLst/>
            <a:rect r="r" b="b" t="t" l="l"/>
            <a:pathLst>
              <a:path h="5825403" w="8743570">
                <a:moveTo>
                  <a:pt x="0" y="0"/>
                </a:moveTo>
                <a:lnTo>
                  <a:pt x="8743570" y="0"/>
                </a:lnTo>
                <a:lnTo>
                  <a:pt x="8743570" y="5825403"/>
                </a:lnTo>
                <a:lnTo>
                  <a:pt x="0" y="58254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09736" y="914400"/>
            <a:ext cx="15071018" cy="1019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Modulo de comunicacion</a:t>
            </a:r>
          </a:p>
        </p:txBody>
      </p:sp>
    </p:spTree>
  </p:cSld>
  <p:clrMapOvr>
    <a:masterClrMapping/>
  </p:clrMapOvr>
  <p:transition spd="slow">
    <p:fade/>
  </p:transition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06812" y="3210127"/>
            <a:ext cx="9428239" cy="5715870"/>
          </a:xfrm>
          <a:custGeom>
            <a:avLst/>
            <a:gdLst/>
            <a:ahLst/>
            <a:cxnLst/>
            <a:rect r="r" b="b" t="t" l="l"/>
            <a:pathLst>
              <a:path h="5715870" w="9428239">
                <a:moveTo>
                  <a:pt x="0" y="0"/>
                </a:moveTo>
                <a:lnTo>
                  <a:pt x="9428239" y="0"/>
                </a:lnTo>
                <a:lnTo>
                  <a:pt x="9428239" y="5715870"/>
                </a:lnTo>
                <a:lnTo>
                  <a:pt x="0" y="57158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09736" y="914400"/>
            <a:ext cx="15071018" cy="1019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Dataset Inicial de entrenamiento</a:t>
            </a:r>
          </a:p>
        </p:txBody>
      </p:sp>
    </p:spTree>
  </p:cSld>
  <p:clrMapOvr>
    <a:masterClrMapping/>
  </p:clrMapOvr>
  <p:transition spd="slow">
    <p:fade/>
  </p:transition>
</p:sld>
</file>

<file path=ppt/slides/slide19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3320414"/>
            <a:ext cx="18288000" cy="4661536"/>
            <a:chOff x="0" y="0"/>
            <a:chExt cx="24384000" cy="6215382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133350"/>
              <a:ext cx="24384000" cy="32931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079"/>
                </a:lnSpc>
                <a:spcBef>
                  <a:spcPct val="0"/>
                </a:spcBef>
              </a:pPr>
              <a:r>
                <a:rPr lang="en-US" sz="71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¿Y si supieras</a:t>
              </a:r>
              <a:r>
                <a:rPr lang="en-US" sz="7199">
                  <a:solidFill>
                    <a:srgbClr val="000000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 </a:t>
              </a:r>
              <a:r>
                <a:rPr lang="en-US" sz="7199">
                  <a:solidFill>
                    <a:srgbClr val="27A643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24 horas antes</a:t>
              </a:r>
              <a:r>
                <a:rPr lang="en-US" sz="71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 que tu cultivo está en riesgo?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6104585" y="5227956"/>
              <a:ext cx="12404725" cy="98742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99"/>
                </a:lnSpc>
                <a:spcBef>
                  <a:spcPct val="0"/>
                </a:spcBef>
              </a:pPr>
              <a:r>
                <a:rPr lang="en-US" sz="4499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Tech Farming · Agricultura Inteligente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59237" y="1406965"/>
            <a:ext cx="14859902" cy="8013896"/>
            <a:chOff x="0" y="0"/>
            <a:chExt cx="19813203" cy="1068519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556359" y="-114300"/>
              <a:ext cx="12579985" cy="1320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399"/>
                </a:lnSpc>
                <a:spcBef>
                  <a:spcPct val="0"/>
                </a:spcBef>
              </a:pPr>
              <a:r>
                <a:rPr lang="en-US" b="true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Presentación del equipo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448526" y="7426404"/>
              <a:ext cx="3489537" cy="440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r>
                <a:rPr lang="en-US" sz="1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Benjamín Rebolledo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8025036"/>
              <a:ext cx="4577080" cy="3426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40"/>
                </a:lnSpc>
                <a:spcBef>
                  <a:spcPct val="0"/>
                </a:spcBef>
              </a:pPr>
              <a:r>
                <a:rPr lang="en-US" sz="1600">
                  <a:solidFill>
                    <a:srgbClr val="CCCCCC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Scrum Master · Frontend · UX/UI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3553607" y="10031143"/>
              <a:ext cx="12585488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Carrera: Analista Programador Computacional · Duoc UC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8675273" y="7426404"/>
              <a:ext cx="2439035" cy="440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r>
                <a:rPr lang="en-US" sz="1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Ignacio Sorko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8532393" y="8025036"/>
              <a:ext cx="2915285" cy="3426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40"/>
                </a:lnSpc>
                <a:spcBef>
                  <a:spcPct val="0"/>
                </a:spcBef>
              </a:pPr>
              <a:r>
                <a:rPr lang="en-US" sz="1600">
                  <a:solidFill>
                    <a:srgbClr val="CCCCCC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Ba</a:t>
              </a:r>
              <a:r>
                <a:rPr lang="en-US" sz="1600">
                  <a:solidFill>
                    <a:srgbClr val="CCCCCC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ckend · Tester · ML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16243520" y="7426404"/>
              <a:ext cx="2716107" cy="440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99"/>
                </a:lnSpc>
                <a:spcBef>
                  <a:spcPct val="0"/>
                </a:spcBef>
              </a:pPr>
              <a:r>
                <a:rPr lang="en-US" sz="1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Matías Fuentes 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5925804" y="8025036"/>
              <a:ext cx="3542030" cy="34268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40"/>
                </a:lnSpc>
                <a:spcBef>
                  <a:spcPct val="0"/>
                </a:spcBef>
              </a:pPr>
              <a:r>
                <a:rPr lang="en-US" sz="1600">
                  <a:solidFill>
                    <a:srgbClr val="CCCCCC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B</a:t>
              </a:r>
              <a:r>
                <a:rPr lang="en-US" sz="1600">
                  <a:solidFill>
                    <a:srgbClr val="CCCCCC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ackend · Integración IoT</a:t>
              </a:r>
            </a:p>
          </p:txBody>
        </p:sp>
        <p:sp>
          <p:nvSpPr>
            <p:cNvPr name="Freeform 11" id="11"/>
            <p:cNvSpPr/>
            <p:nvPr/>
          </p:nvSpPr>
          <p:spPr>
            <a:xfrm flipH="false" flipV="false" rot="0">
              <a:off x="15589760" y="2769767"/>
              <a:ext cx="4223444" cy="4424560"/>
            </a:xfrm>
            <a:custGeom>
              <a:avLst/>
              <a:gdLst/>
              <a:ahLst/>
              <a:cxnLst/>
              <a:rect r="r" b="b" t="t" l="l"/>
              <a:pathLst>
                <a:path h="4424560" w="4223444">
                  <a:moveTo>
                    <a:pt x="0" y="0"/>
                  </a:moveTo>
                  <a:lnTo>
                    <a:pt x="4223443" y="0"/>
                  </a:lnTo>
                  <a:lnTo>
                    <a:pt x="4223443" y="4424560"/>
                  </a:lnTo>
                  <a:lnTo>
                    <a:pt x="0" y="44245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7721533" y="2769767"/>
              <a:ext cx="4249635" cy="4424560"/>
            </a:xfrm>
            <a:custGeom>
              <a:avLst/>
              <a:gdLst/>
              <a:ahLst/>
              <a:cxnLst/>
              <a:rect r="r" b="b" t="t" l="l"/>
              <a:pathLst>
                <a:path h="4424560" w="4249635">
                  <a:moveTo>
                    <a:pt x="0" y="0"/>
                  </a:moveTo>
                  <a:lnTo>
                    <a:pt x="4249636" y="0"/>
                  </a:lnTo>
                  <a:lnTo>
                    <a:pt x="4249636" y="4424560"/>
                  </a:lnTo>
                  <a:lnTo>
                    <a:pt x="0" y="44245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0" y="2769767"/>
              <a:ext cx="4538575" cy="4538575"/>
            </a:xfrm>
            <a:custGeom>
              <a:avLst/>
              <a:gdLst/>
              <a:ahLst/>
              <a:cxnLst/>
              <a:rect r="r" b="b" t="t" l="l"/>
              <a:pathLst>
                <a:path h="4538575" w="4538575">
                  <a:moveTo>
                    <a:pt x="0" y="0"/>
                  </a:moveTo>
                  <a:lnTo>
                    <a:pt x="4538575" y="0"/>
                  </a:lnTo>
                  <a:lnTo>
                    <a:pt x="4538575" y="4538574"/>
                  </a:lnTo>
                  <a:lnTo>
                    <a:pt x="0" y="45385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</p:spTree>
  </p:cSld>
  <p:clrMapOvr>
    <a:masterClrMapping/>
  </p:clrMapOvr>
  <p:transition spd="slow">
    <p:push dir="u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8978" y="1573358"/>
            <a:ext cx="15310109" cy="6716860"/>
            <a:chOff x="0" y="0"/>
            <a:chExt cx="20413479" cy="89558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1457666" y="0"/>
              <a:ext cx="8955813" cy="8955813"/>
            </a:xfrm>
            <a:custGeom>
              <a:avLst/>
              <a:gdLst/>
              <a:ahLst/>
              <a:cxnLst/>
              <a:rect r="r" b="b" t="t" l="l"/>
              <a:pathLst>
                <a:path h="8955813" w="8955813">
                  <a:moveTo>
                    <a:pt x="0" y="0"/>
                  </a:moveTo>
                  <a:lnTo>
                    <a:pt x="8955813" y="0"/>
                  </a:lnTo>
                  <a:lnTo>
                    <a:pt x="8955813" y="8955813"/>
                  </a:lnTo>
                  <a:lnTo>
                    <a:pt x="0" y="89558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86211" y="472389"/>
              <a:ext cx="8569394" cy="41402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399"/>
                </a:lnSpc>
                <a:spcBef>
                  <a:spcPct val="0"/>
                </a:spcBef>
              </a:pPr>
              <a:r>
                <a:rPr lang="en-US" b="true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El problema: decisiones sin datos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5608779"/>
              <a:ext cx="8655605" cy="2760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En Chile se pierde hasta </a:t>
              </a:r>
              <a:r>
                <a:rPr lang="en-US" sz="2400">
                  <a:solidFill>
                    <a:srgbClr val="27A643"/>
                  </a:solidFill>
                  <a:latin typeface="Lato"/>
                  <a:ea typeface="Lato"/>
                  <a:cs typeface="Lato"/>
                  <a:sym typeface="Lato"/>
                </a:rPr>
                <a:t>40 %</a:t>
              </a:r>
              <a:r>
                <a:rPr lang="en-US" sz="24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 del agua de riego </a:t>
              </a:r>
            </a:p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 *(INDAP 2023)* porque muchas decisiones aún se toman “a ojo”.</a:t>
              </a:r>
            </a:p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Esto encarece la producción, reduce eficiencia y pone en riesgo la calidad de los cultivos.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48978" y="2013375"/>
            <a:ext cx="16034605" cy="6442291"/>
            <a:chOff x="0" y="0"/>
            <a:chExt cx="21379473" cy="858972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8811320" y="4931646"/>
              <a:ext cx="5512591" cy="2756295"/>
            </a:xfrm>
            <a:custGeom>
              <a:avLst/>
              <a:gdLst/>
              <a:ahLst/>
              <a:cxnLst/>
              <a:rect r="r" b="b" t="t" l="l"/>
              <a:pathLst>
                <a:path h="2756295" w="5512591">
                  <a:moveTo>
                    <a:pt x="0" y="0"/>
                  </a:moveTo>
                  <a:lnTo>
                    <a:pt x="5512591" y="0"/>
                  </a:lnTo>
                  <a:lnTo>
                    <a:pt x="5512591" y="2756296"/>
                  </a:lnTo>
                  <a:lnTo>
                    <a:pt x="0" y="275629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14891059" y="990428"/>
              <a:ext cx="3011490" cy="6824907"/>
            </a:xfrm>
            <a:custGeom>
              <a:avLst/>
              <a:gdLst/>
              <a:ahLst/>
              <a:cxnLst/>
              <a:rect r="r" b="b" t="t" l="l"/>
              <a:pathLst>
                <a:path h="6824907" w="3011490">
                  <a:moveTo>
                    <a:pt x="0" y="0"/>
                  </a:moveTo>
                  <a:lnTo>
                    <a:pt x="3011491" y="0"/>
                  </a:lnTo>
                  <a:lnTo>
                    <a:pt x="3011491" y="6824908"/>
                  </a:lnTo>
                  <a:lnTo>
                    <a:pt x="0" y="6824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8811320" y="1095035"/>
              <a:ext cx="5512591" cy="2756295"/>
            </a:xfrm>
            <a:custGeom>
              <a:avLst/>
              <a:gdLst/>
              <a:ahLst/>
              <a:cxnLst/>
              <a:rect r="r" b="b" t="t" l="l"/>
              <a:pathLst>
                <a:path h="2756295" w="5512591">
                  <a:moveTo>
                    <a:pt x="0" y="0"/>
                  </a:moveTo>
                  <a:lnTo>
                    <a:pt x="5512591" y="0"/>
                  </a:lnTo>
                  <a:lnTo>
                    <a:pt x="5512591" y="2756295"/>
                  </a:lnTo>
                  <a:lnTo>
                    <a:pt x="0" y="27562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TextBox 6" id="6"/>
            <p:cNvSpPr txBox="true"/>
            <p:nvPr/>
          </p:nvSpPr>
          <p:spPr>
            <a:xfrm rot="0">
              <a:off x="86211" y="-114300"/>
              <a:ext cx="8569394" cy="27305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399"/>
                </a:lnSpc>
                <a:spcBef>
                  <a:spcPct val="0"/>
                </a:spcBef>
              </a:pPr>
              <a:r>
                <a:rPr lang="en-US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¿Qué</a:t>
              </a:r>
              <a:r>
                <a:rPr lang="en-US" b="true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 es</a:t>
              </a:r>
            </a:p>
            <a:p>
              <a:pPr algn="l">
                <a:lnSpc>
                  <a:spcPts val="8399"/>
                </a:lnSpc>
                <a:spcBef>
                  <a:spcPct val="0"/>
                </a:spcBef>
              </a:pPr>
              <a:r>
                <a:rPr lang="en-US" b="true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 Tech Farming?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594176"/>
              <a:ext cx="8655605" cy="49955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59"/>
                </a:lnSpc>
                <a:spcBef>
                  <a:spcPct val="0"/>
                </a:spcBef>
              </a:pPr>
              <a:r>
                <a:rPr lang="en-US" sz="24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Es una </a:t>
              </a:r>
              <a:r>
                <a:rPr lang="en-US" sz="2400">
                  <a:solidFill>
                    <a:srgbClr val="27A643"/>
                  </a:solidFill>
                  <a:latin typeface="Lato"/>
                  <a:ea typeface="Lato"/>
                  <a:cs typeface="Lato"/>
                  <a:sym typeface="Lato"/>
                </a:rPr>
                <a:t>aplicación inteligente</a:t>
              </a:r>
              <a:r>
                <a:rPr lang="en-US" sz="24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 de monitoreo y análisis predictivo para agricultura de precisión.</a:t>
              </a:r>
            </a:p>
            <a:p>
              <a:pPr algn="l" marL="518160" indent="-259080" lvl="1">
                <a:lnSpc>
                  <a:spcPts val="33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Monitoreo en tiempo real de temperatura, humedad y nutrientes.</a:t>
              </a:r>
            </a:p>
            <a:p>
              <a:pPr algn="l" marL="518160" indent="-259080" lvl="1">
                <a:lnSpc>
                  <a:spcPts val="33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Alertas automáticas cuando se detecta riesgo.</a:t>
              </a:r>
            </a:p>
            <a:p>
              <a:pPr algn="l" marL="518160" indent="-259080" lvl="1">
                <a:lnSpc>
                  <a:spcPts val="3359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24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Predicciones hasta 24 h para decisiones anticipadas.</a:t>
              </a:r>
            </a:p>
            <a:p>
              <a:pPr algn="l">
                <a:lnSpc>
                  <a:spcPts val="3359"/>
                </a:lnSpc>
                <a:spcBef>
                  <a:spcPct val="0"/>
                </a:spcBef>
              </a:pPr>
            </a:p>
          </p:txBody>
        </p:sp>
        <p:sp>
          <p:nvSpPr>
            <p:cNvPr name="Freeform 8" id="8"/>
            <p:cNvSpPr/>
            <p:nvPr/>
          </p:nvSpPr>
          <p:spPr>
            <a:xfrm flipH="false" flipV="false" rot="0">
              <a:off x="18342389" y="990428"/>
              <a:ext cx="3037084" cy="6824907"/>
            </a:xfrm>
            <a:custGeom>
              <a:avLst/>
              <a:gdLst/>
              <a:ahLst/>
              <a:cxnLst/>
              <a:rect r="r" b="b" t="t" l="l"/>
              <a:pathLst>
                <a:path h="6824907" w="3037084">
                  <a:moveTo>
                    <a:pt x="0" y="0"/>
                  </a:moveTo>
                  <a:lnTo>
                    <a:pt x="3037084" y="0"/>
                  </a:lnTo>
                  <a:lnTo>
                    <a:pt x="3037084" y="6824908"/>
                  </a:lnTo>
                  <a:lnTo>
                    <a:pt x="0" y="68249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</p:grpSp>
    </p:spTree>
  </p:cSld>
  <p:clrMapOvr>
    <a:masterClrMapping/>
  </p:clrMapOvr>
  <p:transition spd="slow">
    <p:push dir="u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09736" y="914400"/>
            <a:ext cx="15071018" cy="1019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</a:t>
            </a:r>
            <a:r>
              <a:rPr lang="en-US" b="true" sz="5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rquitectura Técnica – Flujo del Dato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09736" y="2810580"/>
            <a:ext cx="18005217" cy="6398617"/>
            <a:chOff x="0" y="0"/>
            <a:chExt cx="24006956" cy="8531489"/>
          </a:xfrm>
        </p:grpSpPr>
        <p:grpSp>
          <p:nvGrpSpPr>
            <p:cNvPr name="Group 4" id="4"/>
            <p:cNvGrpSpPr/>
            <p:nvPr/>
          </p:nvGrpSpPr>
          <p:grpSpPr>
            <a:xfrm rot="0">
              <a:off x="751239" y="1448790"/>
              <a:ext cx="3435389" cy="3435389"/>
              <a:chOff x="0" y="0"/>
              <a:chExt cx="812800" cy="8128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sq">
                <a:solidFill>
                  <a:srgbClr val="28A744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4429" lIns="54429" bIns="54429" rIns="54429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grpSp>
          <p:nvGrpSpPr>
            <p:cNvPr name="Group 7" id="7"/>
            <p:cNvGrpSpPr/>
            <p:nvPr/>
          </p:nvGrpSpPr>
          <p:grpSpPr>
            <a:xfrm rot="0">
              <a:off x="8546865" y="1448790"/>
              <a:ext cx="3435389" cy="3435389"/>
              <a:chOff x="0" y="0"/>
              <a:chExt cx="812800" cy="8128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sq">
                <a:solidFill>
                  <a:srgbClr val="28A744"/>
                </a:solidFill>
                <a:prstDash val="solid"/>
                <a:miter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4429" lIns="54429" bIns="54429" rIns="54429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10" id="10"/>
            <p:cNvSpPr/>
            <p:nvPr/>
          </p:nvSpPr>
          <p:spPr>
            <a:xfrm flipH="false" flipV="false" rot="0">
              <a:off x="1233529" y="1931080"/>
              <a:ext cx="2470809" cy="2470809"/>
            </a:xfrm>
            <a:custGeom>
              <a:avLst/>
              <a:gdLst/>
              <a:ahLst/>
              <a:cxnLst/>
              <a:rect r="r" b="b" t="t" l="l"/>
              <a:pathLst>
                <a:path h="2470809" w="2470809">
                  <a:moveTo>
                    <a:pt x="0" y="0"/>
                  </a:moveTo>
                  <a:lnTo>
                    <a:pt x="2470809" y="0"/>
                  </a:lnTo>
                  <a:lnTo>
                    <a:pt x="2470809" y="2470809"/>
                  </a:lnTo>
                  <a:lnTo>
                    <a:pt x="0" y="24708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8670303" y="1695666"/>
              <a:ext cx="3188513" cy="3188513"/>
            </a:xfrm>
            <a:custGeom>
              <a:avLst/>
              <a:gdLst/>
              <a:ahLst/>
              <a:cxnLst/>
              <a:rect r="r" b="b" t="t" l="l"/>
              <a:pathLst>
                <a:path h="3188513" w="3188513">
                  <a:moveTo>
                    <a:pt x="0" y="0"/>
                  </a:moveTo>
                  <a:lnTo>
                    <a:pt x="3188513" y="0"/>
                  </a:lnTo>
                  <a:lnTo>
                    <a:pt x="3188513" y="3188513"/>
                  </a:lnTo>
                  <a:lnTo>
                    <a:pt x="0" y="31885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4186628" y="2915621"/>
              <a:ext cx="4382075" cy="286827"/>
            </a:xfrm>
            <a:custGeom>
              <a:avLst/>
              <a:gdLst/>
              <a:ahLst/>
              <a:cxnLst/>
              <a:rect r="r" b="b" t="t" l="l"/>
              <a:pathLst>
                <a:path h="286827" w="4382075">
                  <a:moveTo>
                    <a:pt x="0" y="0"/>
                  </a:moveTo>
                  <a:lnTo>
                    <a:pt x="4382075" y="0"/>
                  </a:lnTo>
                  <a:lnTo>
                    <a:pt x="4382075" y="286827"/>
                  </a:lnTo>
                  <a:lnTo>
                    <a:pt x="0" y="286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1464518" y="8037670"/>
              <a:ext cx="17600082" cy="4938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D</a:t>
              </a:r>
              <a:r>
                <a:rPr lang="en-US" sz="2199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esde el cultivo hasta el dashboard: cada dato validado, almacenado y visualizado con precisión.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108074" y="5238709"/>
              <a:ext cx="2721719" cy="8514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Capturan los datos </a:t>
              </a:r>
            </a:p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en tiempo real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8771674" y="5238709"/>
              <a:ext cx="2985771" cy="8514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Regis</a:t>
              </a:r>
              <a:r>
                <a:rPr lang="en-US" sz="19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tra sensores y </a:t>
              </a:r>
            </a:p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envía datos vía HTTP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-57150"/>
              <a:ext cx="5140617" cy="71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6"/>
                </a:lnSpc>
                <a:spcBef>
                  <a:spcPct val="0"/>
                </a:spcBef>
              </a:pPr>
              <a:r>
                <a:rPr lang="en-US" sz="328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1. Sensores Físicos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8019379" y="-57150"/>
              <a:ext cx="4490360" cy="71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6"/>
                </a:lnSpc>
                <a:spcBef>
                  <a:spcPct val="0"/>
                </a:spcBef>
              </a:pPr>
              <a:r>
                <a:rPr lang="en-US" sz="328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2</a:t>
              </a:r>
              <a:r>
                <a:rPr lang="en-US" sz="328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. Raspberry Pi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8506863" y="822378"/>
              <a:ext cx="3642690" cy="3410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Módulo de Comunicación Propio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722655" y="686324"/>
              <a:ext cx="3492556" cy="6948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Temperatura / Humedad / NPK</a:t>
              </a:r>
            </a:p>
          </p:txBody>
        </p:sp>
        <p:sp>
          <p:nvSpPr>
            <p:cNvPr name="Freeform 20" id="20"/>
            <p:cNvSpPr/>
            <p:nvPr/>
          </p:nvSpPr>
          <p:spPr>
            <a:xfrm flipH="false" flipV="false" rot="0">
              <a:off x="12083854" y="2951584"/>
              <a:ext cx="4531738" cy="296623"/>
            </a:xfrm>
            <a:custGeom>
              <a:avLst/>
              <a:gdLst/>
              <a:ahLst/>
              <a:cxnLst/>
              <a:rect r="r" b="b" t="t" l="l"/>
              <a:pathLst>
                <a:path h="296623" w="4531738">
                  <a:moveTo>
                    <a:pt x="0" y="0"/>
                  </a:moveTo>
                  <a:lnTo>
                    <a:pt x="4531738" y="0"/>
                  </a:lnTo>
                  <a:lnTo>
                    <a:pt x="4531738" y="296623"/>
                  </a:lnTo>
                  <a:lnTo>
                    <a:pt x="0" y="29662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21" id="21"/>
            <p:cNvGrpSpPr/>
            <p:nvPr/>
          </p:nvGrpSpPr>
          <p:grpSpPr>
            <a:xfrm rot="0">
              <a:off x="16615592" y="1606149"/>
              <a:ext cx="3435389" cy="3435389"/>
              <a:chOff x="0" y="0"/>
              <a:chExt cx="812800" cy="812800"/>
            </a:xfrm>
          </p:grpSpPr>
          <p:sp>
            <p:nvSpPr>
              <p:cNvPr name="Freeform 22" id="2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sq">
                <a:solidFill>
                  <a:srgbClr val="28A744"/>
                </a:solidFill>
                <a:prstDash val="solid"/>
                <a:miter/>
              </a:ln>
            </p:spPr>
          </p:sp>
          <p:sp>
            <p:nvSpPr>
              <p:cNvPr name="TextBox 23" id="2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4429" lIns="54429" bIns="54429" rIns="54429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24" id="24"/>
            <p:cNvSpPr/>
            <p:nvPr/>
          </p:nvSpPr>
          <p:spPr>
            <a:xfrm flipH="false" flipV="false" rot="0">
              <a:off x="16717831" y="1810626"/>
              <a:ext cx="3230911" cy="3230911"/>
            </a:xfrm>
            <a:custGeom>
              <a:avLst/>
              <a:gdLst/>
              <a:ahLst/>
              <a:cxnLst/>
              <a:rect r="r" b="b" t="t" l="l"/>
              <a:pathLst>
                <a:path h="3230911" w="3230911">
                  <a:moveTo>
                    <a:pt x="0" y="0"/>
                  </a:moveTo>
                  <a:lnTo>
                    <a:pt x="3230911" y="0"/>
                  </a:lnTo>
                  <a:lnTo>
                    <a:pt x="3230911" y="3230911"/>
                  </a:lnTo>
                  <a:lnTo>
                    <a:pt x="0" y="32309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20050981" y="2994715"/>
              <a:ext cx="3955975" cy="258937"/>
            </a:xfrm>
            <a:custGeom>
              <a:avLst/>
              <a:gdLst/>
              <a:ahLst/>
              <a:cxnLst/>
              <a:rect r="r" b="b" t="t" l="l"/>
              <a:pathLst>
                <a:path h="258937" w="3955975">
                  <a:moveTo>
                    <a:pt x="0" y="0"/>
                  </a:moveTo>
                  <a:lnTo>
                    <a:pt x="3955975" y="0"/>
                  </a:lnTo>
                  <a:lnTo>
                    <a:pt x="3955975" y="258937"/>
                  </a:lnTo>
                  <a:lnTo>
                    <a:pt x="0" y="25893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6" id="26"/>
            <p:cNvSpPr txBox="true"/>
            <p:nvPr/>
          </p:nvSpPr>
          <p:spPr>
            <a:xfrm rot="0">
              <a:off x="16243539" y="5396067"/>
              <a:ext cx="4179494" cy="8514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Consulta si el sensor es válido</a:t>
              </a:r>
            </a:p>
            <a:p>
              <a:pPr algn="ctr">
                <a:lnSpc>
                  <a:spcPts val="2660"/>
                </a:lnSpc>
                <a:spcBef>
                  <a:spcPct val="0"/>
                </a:spcBef>
              </a:pP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6767326" y="100208"/>
              <a:ext cx="3334672" cy="71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6"/>
                </a:lnSpc>
                <a:spcBef>
                  <a:spcPct val="0"/>
                </a:spcBef>
              </a:pPr>
              <a:r>
                <a:rPr lang="en-US" sz="328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3. API Flask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17217710" y="979737"/>
              <a:ext cx="2231153" cy="34109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V</a:t>
              </a:r>
              <a:r>
                <a:rPr lang="en-US" sz="15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alidación vía Token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563419" y="2957005"/>
            <a:ext cx="18244173" cy="6398617"/>
            <a:chOff x="0" y="0"/>
            <a:chExt cx="24325564" cy="853148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2794226"/>
              <a:ext cx="4531738" cy="296623"/>
            </a:xfrm>
            <a:custGeom>
              <a:avLst/>
              <a:gdLst/>
              <a:ahLst/>
              <a:cxnLst/>
              <a:rect r="r" b="b" t="t" l="l"/>
              <a:pathLst>
                <a:path h="296623" w="4531738">
                  <a:moveTo>
                    <a:pt x="0" y="0"/>
                  </a:moveTo>
                  <a:lnTo>
                    <a:pt x="4531738" y="0"/>
                  </a:lnTo>
                  <a:lnTo>
                    <a:pt x="4531738" y="296622"/>
                  </a:lnTo>
                  <a:lnTo>
                    <a:pt x="0" y="29662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4" id="4"/>
            <p:cNvGrpSpPr/>
            <p:nvPr/>
          </p:nvGrpSpPr>
          <p:grpSpPr>
            <a:xfrm rot="0">
              <a:off x="4531738" y="1448790"/>
              <a:ext cx="3435389" cy="3435389"/>
              <a:chOff x="0" y="0"/>
              <a:chExt cx="812800" cy="812800"/>
            </a:xfrm>
          </p:grpSpPr>
          <p:sp>
            <p:nvSpPr>
              <p:cNvPr name="Freeform 5" id="5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sq">
                <a:solidFill>
                  <a:srgbClr val="28A744"/>
                </a:solidFill>
                <a:prstDash val="solid"/>
                <a:miter/>
              </a:ln>
            </p:spPr>
          </p:sp>
          <p:sp>
            <p:nvSpPr>
              <p:cNvPr name="TextBox 6" id="6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4429" lIns="54429" bIns="54429" rIns="54429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7" id="7"/>
            <p:cNvSpPr/>
            <p:nvPr/>
          </p:nvSpPr>
          <p:spPr>
            <a:xfrm flipH="false" flipV="false" rot="0">
              <a:off x="4633977" y="1653268"/>
              <a:ext cx="3230911" cy="3230911"/>
            </a:xfrm>
            <a:custGeom>
              <a:avLst/>
              <a:gdLst/>
              <a:ahLst/>
              <a:cxnLst/>
              <a:rect r="r" b="b" t="t" l="l"/>
              <a:pathLst>
                <a:path h="3230911" w="3230911">
                  <a:moveTo>
                    <a:pt x="0" y="0"/>
                  </a:moveTo>
                  <a:lnTo>
                    <a:pt x="3230911" y="0"/>
                  </a:lnTo>
                  <a:lnTo>
                    <a:pt x="3230911" y="3230911"/>
                  </a:lnTo>
                  <a:lnTo>
                    <a:pt x="0" y="323091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7967127" y="2837357"/>
              <a:ext cx="3955975" cy="258937"/>
            </a:xfrm>
            <a:custGeom>
              <a:avLst/>
              <a:gdLst/>
              <a:ahLst/>
              <a:cxnLst/>
              <a:rect r="r" b="b" t="t" l="l"/>
              <a:pathLst>
                <a:path h="258937" w="3955975">
                  <a:moveTo>
                    <a:pt x="0" y="0"/>
                  </a:moveTo>
                  <a:lnTo>
                    <a:pt x="3955975" y="0"/>
                  </a:lnTo>
                  <a:lnTo>
                    <a:pt x="3955975" y="258936"/>
                  </a:lnTo>
                  <a:lnTo>
                    <a:pt x="0" y="2589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4159686" y="5238709"/>
              <a:ext cx="4179494" cy="8514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Envía l</a:t>
              </a:r>
              <a:r>
                <a:rPr lang="en-US" sz="19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os datos a InfluxDB y PostgreSQL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4683472" y="-57150"/>
              <a:ext cx="3334672" cy="71399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6"/>
                </a:lnSpc>
                <a:spcBef>
                  <a:spcPct val="0"/>
                </a:spcBef>
              </a:pPr>
              <a:r>
                <a:rPr lang="en-US" sz="328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3. API Flask</a:t>
              </a:r>
            </a:p>
          </p:txBody>
        </p:sp>
        <p:grpSp>
          <p:nvGrpSpPr>
            <p:cNvPr name="Group 11" id="11"/>
            <p:cNvGrpSpPr/>
            <p:nvPr/>
          </p:nvGrpSpPr>
          <p:grpSpPr>
            <a:xfrm rot="0">
              <a:off x="11923102" y="1470808"/>
              <a:ext cx="3435389" cy="3435389"/>
              <a:chOff x="0" y="0"/>
              <a:chExt cx="812800" cy="812800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sq">
                <a:solidFill>
                  <a:srgbClr val="28A744"/>
                </a:solidFill>
                <a:prstDash val="solid"/>
                <a:miter/>
              </a:ln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4429" lIns="54429" bIns="54429" rIns="54429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14" id="14"/>
            <p:cNvSpPr/>
            <p:nvPr/>
          </p:nvSpPr>
          <p:spPr>
            <a:xfrm flipH="false" flipV="false" rot="0">
              <a:off x="15358491" y="2901676"/>
              <a:ext cx="4382075" cy="286827"/>
            </a:xfrm>
            <a:custGeom>
              <a:avLst/>
              <a:gdLst/>
              <a:ahLst/>
              <a:cxnLst/>
              <a:rect r="r" b="b" t="t" l="l"/>
              <a:pathLst>
                <a:path h="286827" w="4382075">
                  <a:moveTo>
                    <a:pt x="0" y="0"/>
                  </a:moveTo>
                  <a:lnTo>
                    <a:pt x="4382075" y="0"/>
                  </a:lnTo>
                  <a:lnTo>
                    <a:pt x="4382075" y="286827"/>
                  </a:lnTo>
                  <a:lnTo>
                    <a:pt x="0" y="286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 l="0" t="0" r="0" b="0"/>
              </a:stretch>
            </a:blipFill>
          </p:spPr>
        </p:sp>
        <p:grpSp>
          <p:nvGrpSpPr>
            <p:cNvPr name="Group 15" id="15"/>
            <p:cNvGrpSpPr/>
            <p:nvPr/>
          </p:nvGrpSpPr>
          <p:grpSpPr>
            <a:xfrm rot="0">
              <a:off x="19754934" y="1470808"/>
              <a:ext cx="3435389" cy="3435389"/>
              <a:chOff x="0" y="0"/>
              <a:chExt cx="812800" cy="8128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812800" cy="812800"/>
              </a:xfrm>
              <a:custGeom>
                <a:avLst/>
                <a:gdLst/>
                <a:ahLst/>
                <a:cxnLst/>
                <a:rect r="r" b="b" t="t" l="l"/>
                <a:pathLst>
                  <a:path h="812800" w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w="38100" cap="sq">
                <a:solidFill>
                  <a:srgbClr val="28A744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anchor="ctr" rtlCol="false" tIns="54429" lIns="54429" bIns="54429" rIns="54429"/>
              <a:lstStyle/>
              <a:p>
                <a:pPr algn="ctr">
                  <a:lnSpc>
                    <a:spcPts val="266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18" id="18"/>
            <p:cNvSpPr/>
            <p:nvPr/>
          </p:nvSpPr>
          <p:spPr>
            <a:xfrm flipH="false" flipV="false" rot="0">
              <a:off x="19777000" y="1514941"/>
              <a:ext cx="3391256" cy="3391256"/>
            </a:xfrm>
            <a:custGeom>
              <a:avLst/>
              <a:gdLst/>
              <a:ahLst/>
              <a:cxnLst/>
              <a:rect r="r" b="b" t="t" l="l"/>
              <a:pathLst>
                <a:path h="3391256" w="3391256">
                  <a:moveTo>
                    <a:pt x="0" y="0"/>
                  </a:moveTo>
                  <a:lnTo>
                    <a:pt x="3391256" y="0"/>
                  </a:lnTo>
                  <a:lnTo>
                    <a:pt x="3391256" y="3391256"/>
                  </a:lnTo>
                  <a:lnTo>
                    <a:pt x="0" y="339125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13716819" y="2642758"/>
              <a:ext cx="1518022" cy="1564971"/>
            </a:xfrm>
            <a:custGeom>
              <a:avLst/>
              <a:gdLst/>
              <a:ahLst/>
              <a:cxnLst/>
              <a:rect r="r" b="b" t="t" l="l"/>
              <a:pathLst>
                <a:path h="1564971" w="1518022">
                  <a:moveTo>
                    <a:pt x="0" y="0"/>
                  </a:moveTo>
                  <a:lnTo>
                    <a:pt x="1518023" y="0"/>
                  </a:lnTo>
                  <a:lnTo>
                    <a:pt x="1518023" y="1564971"/>
                  </a:lnTo>
                  <a:lnTo>
                    <a:pt x="0" y="1564971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12101531" y="2275457"/>
              <a:ext cx="1491639" cy="1491639"/>
            </a:xfrm>
            <a:custGeom>
              <a:avLst/>
              <a:gdLst/>
              <a:ahLst/>
              <a:cxnLst/>
              <a:rect r="r" b="b" t="t" l="l"/>
              <a:pathLst>
                <a:path h="1491639" w="1491639">
                  <a:moveTo>
                    <a:pt x="0" y="0"/>
                  </a:moveTo>
                  <a:lnTo>
                    <a:pt x="1491639" y="0"/>
                  </a:lnTo>
                  <a:lnTo>
                    <a:pt x="1491639" y="1491639"/>
                  </a:lnTo>
                  <a:lnTo>
                    <a:pt x="0" y="149163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 l="0" t="0" r="0" b="0"/>
              </a:stretch>
            </a:blipFill>
          </p:spPr>
        </p:sp>
        <p:sp>
          <p:nvSpPr>
            <p:cNvPr name="TextBox 21" id="21"/>
            <p:cNvSpPr txBox="true"/>
            <p:nvPr/>
          </p:nvSpPr>
          <p:spPr>
            <a:xfrm rot="0">
              <a:off x="5590241" y="8037670"/>
              <a:ext cx="17600082" cy="49381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7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D</a:t>
              </a:r>
              <a:r>
                <a:rPr lang="en-US" sz="2199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esde el cultivo hasta el dashboard: cada dato validado, almacenado y visualizado con precisión.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11191700" y="-57150"/>
              <a:ext cx="5001816" cy="7207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1"/>
                </a:lnSpc>
                <a:spcBef>
                  <a:spcPct val="0"/>
                </a:spcBef>
              </a:pPr>
              <a:r>
                <a:rPr lang="en-US" sz="327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4</a:t>
              </a:r>
              <a:r>
                <a:rPr lang="en-US" sz="327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. Bases de Datos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18487930" y="-57150"/>
              <a:ext cx="5837634" cy="7207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91"/>
                </a:lnSpc>
                <a:spcBef>
                  <a:spcPct val="0"/>
                </a:spcBef>
              </a:pPr>
              <a:r>
                <a:rPr lang="en-US" sz="327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5</a:t>
              </a:r>
              <a:r>
                <a:rPr lang="en-US" sz="327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. Frontend Angular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12406535" y="805017"/>
              <a:ext cx="2572147" cy="3428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InfluxDB + PostgreSQL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19080166" y="805017"/>
              <a:ext cx="4653161" cy="3428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Aplicación web Angular 18 + Tailwind CSS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12199722" y="5185597"/>
              <a:ext cx="2985771" cy="1290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Almacenan datos históricos y estructurados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19979742" y="5185597"/>
              <a:ext cx="2985771" cy="12903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60"/>
                </a:lnSpc>
                <a:spcBef>
                  <a:spcPct val="0"/>
                </a:spcBef>
              </a:pPr>
              <a:r>
                <a:rPr lang="en-US" sz="19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Mues</a:t>
              </a:r>
              <a:r>
                <a:rPr lang="en-US" sz="19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tra los datos en tiempo real al usuario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4750643" y="805017"/>
              <a:ext cx="3233738" cy="3428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100"/>
                </a:lnSpc>
                <a:spcBef>
                  <a:spcPct val="0"/>
                </a:spcBef>
              </a:pPr>
              <a:r>
                <a:rPr lang="en-US" sz="1500">
                  <a:solidFill>
                    <a:srgbClr val="CCCCCC"/>
                  </a:solidFill>
                  <a:latin typeface="Lato"/>
                  <a:ea typeface="Lato"/>
                  <a:cs typeface="Lato"/>
                  <a:sym typeface="Lato"/>
                </a:rPr>
                <a:t>Conexión con bases de datos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609736" y="914400"/>
            <a:ext cx="15071018" cy="1019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</a:t>
            </a:r>
            <a:r>
              <a:rPr lang="en-US" b="true" sz="5999">
                <a:solidFill>
                  <a:srgbClr val="FFFFFF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rquitectura Técnica – Flujo del Dato</a:t>
            </a:r>
          </a:p>
        </p:txBody>
      </p:sp>
    </p:spTree>
  </p:cSld>
  <p:clrMapOvr>
    <a:masterClrMapping/>
  </p:clrMapOvr>
  <p:transition spd="slow">
    <p:wipe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907125"/>
            <a:ext cx="16230600" cy="8013896"/>
            <a:chOff x="0" y="0"/>
            <a:chExt cx="21640800" cy="10685194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4732" y="-114300"/>
              <a:ext cx="21631337" cy="1320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399"/>
                </a:lnSpc>
                <a:spcBef>
                  <a:spcPct val="0"/>
                </a:spcBef>
              </a:pPr>
              <a:r>
                <a:rPr lang="en-US" sz="5999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Demo funcional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0031143"/>
              <a:ext cx="21640800" cy="6540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</a:p>
          </p:txBody>
        </p:sp>
      </p:grpSp>
      <p:pic>
        <p:nvPicPr>
          <p:cNvPr name="Picture 5" id="5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32360.0000" end="1578.6670"/>
                </p14:media>
              </p:ext>
            </p:extLst>
          </p:nvPr>
        </p:nvPicPr>
        <p:blipFill>
          <a:blip r:embed="rId2"/>
          <a:srcRect l="231" t="11804" r="231" b="0"/>
          <a:stretch>
            <a:fillRect/>
          </a:stretch>
        </p:blipFill>
        <p:spPr>
          <a:xfrm flipH="false" flipV="false" rot="0">
            <a:off x="1826481" y="2288268"/>
            <a:ext cx="14635038" cy="697003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03447" y="741886"/>
            <a:ext cx="17550193" cy="7585483"/>
            <a:chOff x="0" y="0"/>
            <a:chExt cx="23400258" cy="101139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0610485" y="3370304"/>
              <a:ext cx="12789773" cy="5755398"/>
            </a:xfrm>
            <a:custGeom>
              <a:avLst/>
              <a:gdLst/>
              <a:ahLst/>
              <a:cxnLst/>
              <a:rect r="r" b="b" t="t" l="l"/>
              <a:pathLst>
                <a:path h="5755398" w="12789773">
                  <a:moveTo>
                    <a:pt x="0" y="0"/>
                  </a:moveTo>
                  <a:lnTo>
                    <a:pt x="12789773" y="0"/>
                  </a:lnTo>
                  <a:lnTo>
                    <a:pt x="12789773" y="5755398"/>
                  </a:lnTo>
                  <a:lnTo>
                    <a:pt x="0" y="575539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TextBox 4" id="4"/>
            <p:cNvSpPr txBox="true"/>
            <p:nvPr/>
          </p:nvSpPr>
          <p:spPr>
            <a:xfrm rot="0">
              <a:off x="2832131" y="-104775"/>
              <a:ext cx="15556708" cy="1235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860"/>
                </a:lnSpc>
                <a:spcBef>
                  <a:spcPct val="0"/>
                </a:spcBef>
              </a:pPr>
              <a:r>
                <a:rPr lang="en-US" sz="5614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Módulo de Predicción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2828728" y="7470573"/>
              <a:ext cx="15563514" cy="47690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020"/>
                </a:lnSpc>
                <a:spcBef>
                  <a:spcPct val="0"/>
                </a:spcBef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833671" y="1810214"/>
              <a:ext cx="7276103" cy="1409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29"/>
                </a:lnSpc>
                <a:spcBef>
                  <a:spcPct val="0"/>
                </a:spcBef>
              </a:pPr>
              <a:r>
                <a:rPr lang="en-US" sz="3092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Pronósticos a 6h, 12h y 24h</a:t>
              </a:r>
            </a:p>
          </p:txBody>
        </p:sp>
        <p:grpSp>
          <p:nvGrpSpPr>
            <p:cNvPr name="Group 7" id="7"/>
            <p:cNvGrpSpPr/>
            <p:nvPr/>
          </p:nvGrpSpPr>
          <p:grpSpPr>
            <a:xfrm rot="0">
              <a:off x="300979" y="3651756"/>
              <a:ext cx="8384468" cy="6462222"/>
              <a:chOff x="0" y="0"/>
              <a:chExt cx="1695805" cy="130702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695805" cy="1307020"/>
              </a:xfrm>
              <a:custGeom>
                <a:avLst/>
                <a:gdLst/>
                <a:ahLst/>
                <a:cxnLst/>
                <a:rect r="r" b="b" t="t" l="l"/>
                <a:pathLst>
                  <a:path h="1307020" w="1695805">
                    <a:moveTo>
                      <a:pt x="45156" y="0"/>
                    </a:moveTo>
                    <a:lnTo>
                      <a:pt x="1650649" y="0"/>
                    </a:lnTo>
                    <a:cubicBezTo>
                      <a:pt x="1662625" y="0"/>
                      <a:pt x="1674111" y="4758"/>
                      <a:pt x="1682579" y="13226"/>
                    </a:cubicBezTo>
                    <a:cubicBezTo>
                      <a:pt x="1691048" y="21694"/>
                      <a:pt x="1695805" y="33180"/>
                      <a:pt x="1695805" y="45156"/>
                    </a:cubicBezTo>
                    <a:lnTo>
                      <a:pt x="1695805" y="1261864"/>
                    </a:lnTo>
                    <a:cubicBezTo>
                      <a:pt x="1695805" y="1273840"/>
                      <a:pt x="1691048" y="1285326"/>
                      <a:pt x="1682579" y="1293794"/>
                    </a:cubicBezTo>
                    <a:cubicBezTo>
                      <a:pt x="1674111" y="1302263"/>
                      <a:pt x="1662625" y="1307020"/>
                      <a:pt x="1650649" y="1307020"/>
                    </a:cubicBezTo>
                    <a:lnTo>
                      <a:pt x="45156" y="1307020"/>
                    </a:lnTo>
                    <a:cubicBezTo>
                      <a:pt x="33180" y="1307020"/>
                      <a:pt x="21694" y="1302263"/>
                      <a:pt x="13226" y="1293794"/>
                    </a:cubicBezTo>
                    <a:cubicBezTo>
                      <a:pt x="4758" y="1285326"/>
                      <a:pt x="0" y="1273840"/>
                      <a:pt x="0" y="1261864"/>
                    </a:cubicBezTo>
                    <a:lnTo>
                      <a:pt x="0" y="45156"/>
                    </a:lnTo>
                    <a:cubicBezTo>
                      <a:pt x="0" y="33180"/>
                      <a:pt x="4758" y="21694"/>
                      <a:pt x="13226" y="13226"/>
                    </a:cubicBezTo>
                    <a:cubicBezTo>
                      <a:pt x="21694" y="4758"/>
                      <a:pt x="33180" y="0"/>
                      <a:pt x="45156" y="0"/>
                    </a:cubicBezTo>
                    <a:close/>
                  </a:path>
                </a:pathLst>
              </a:custGeom>
              <a:solidFill>
                <a:srgbClr val="191919">
                  <a:alpha val="80000"/>
                </a:srgbClr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1695805" cy="1354645"/>
              </a:xfrm>
              <a:prstGeom prst="rect">
                <a:avLst/>
              </a:prstGeom>
            </p:spPr>
            <p:txBody>
              <a:bodyPr anchor="ctr" rtlCol="false" tIns="68986" lIns="68986" bIns="68986" rIns="68986"/>
              <a:lstStyle/>
              <a:p>
                <a:pPr algn="ctr">
                  <a:lnSpc>
                    <a:spcPts val="3418"/>
                  </a:lnSpc>
                </a:pPr>
              </a:p>
            </p:txBody>
          </p:sp>
        </p:grpSp>
        <p:sp>
          <p:nvSpPr>
            <p:cNvPr name="Freeform 10" id="10"/>
            <p:cNvSpPr/>
            <p:nvPr/>
          </p:nvSpPr>
          <p:spPr>
            <a:xfrm flipH="false" flipV="false" rot="0">
              <a:off x="2921859" y="3903040"/>
              <a:ext cx="2527749" cy="2240217"/>
            </a:xfrm>
            <a:custGeom>
              <a:avLst/>
              <a:gdLst/>
              <a:ahLst/>
              <a:cxnLst/>
              <a:rect r="r" b="b" t="t" l="l"/>
              <a:pathLst>
                <a:path h="2240217" w="2527749">
                  <a:moveTo>
                    <a:pt x="0" y="0"/>
                  </a:moveTo>
                  <a:lnTo>
                    <a:pt x="2527749" y="0"/>
                  </a:lnTo>
                  <a:lnTo>
                    <a:pt x="2527749" y="2240218"/>
                  </a:lnTo>
                  <a:lnTo>
                    <a:pt x="0" y="224021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538577" y="6541680"/>
              <a:ext cx="7769509" cy="5269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18"/>
                </a:lnSpc>
              </a:pPr>
              <a:r>
                <a:rPr lang="en-US" sz="2441">
                  <a:solidFill>
                    <a:srgbClr val="CCCCCC"/>
                  </a:solidFill>
                  <a:latin typeface="Open Sans"/>
                  <a:ea typeface="Open Sans"/>
                  <a:cs typeface="Open Sans"/>
                  <a:sym typeface="Open Sans"/>
                </a:rPr>
                <a:t>Temper</a:t>
              </a:r>
              <a:r>
                <a:rPr lang="en-US" sz="2441">
                  <a:solidFill>
                    <a:srgbClr val="CCCCCC"/>
                  </a:solidFill>
                  <a:latin typeface="Open Sans"/>
                  <a:ea typeface="Open Sans"/>
                  <a:cs typeface="Open Sans"/>
                  <a:sym typeface="Open Sans"/>
                </a:rPr>
                <a:t>atura (6 h): </a:t>
              </a:r>
              <a:r>
                <a:rPr lang="en-US" b="true" sz="2441">
                  <a:solidFill>
                    <a:srgbClr val="CCCCCC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R² 0,92</a:t>
              </a:r>
              <a:r>
                <a:rPr lang="en-US" sz="2441">
                  <a:solidFill>
                    <a:srgbClr val="CCCCCC"/>
                  </a:solidFill>
                  <a:latin typeface="Open Sans"/>
                  <a:ea typeface="Open Sans"/>
                  <a:cs typeface="Open Sans"/>
                  <a:sym typeface="Open Sans"/>
                </a:rPr>
                <a:t> • MAE 1,43 °C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538577" y="7462291"/>
              <a:ext cx="7083675" cy="5269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18"/>
                </a:lnSpc>
              </a:pPr>
              <a:r>
                <a:rPr lang="en-US" sz="2441">
                  <a:solidFill>
                    <a:srgbClr val="CCCCCC"/>
                  </a:solidFill>
                  <a:latin typeface="Open Sans"/>
                  <a:ea typeface="Open Sans"/>
                  <a:cs typeface="Open Sans"/>
                  <a:sym typeface="Open Sans"/>
                </a:rPr>
                <a:t>Humed</a:t>
              </a:r>
              <a:r>
                <a:rPr lang="en-US" sz="2441">
                  <a:solidFill>
                    <a:srgbClr val="CCCCCC"/>
                  </a:solidFill>
                  <a:latin typeface="Open Sans"/>
                  <a:ea typeface="Open Sans"/>
                  <a:cs typeface="Open Sans"/>
                  <a:sym typeface="Open Sans"/>
                </a:rPr>
                <a:t>ad (6 h): </a:t>
              </a:r>
              <a:r>
                <a:rPr lang="en-US" b="true" sz="2441">
                  <a:solidFill>
                    <a:srgbClr val="CCCCCC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R² 0,85</a:t>
              </a:r>
              <a:r>
                <a:rPr lang="en-US" sz="2441">
                  <a:solidFill>
                    <a:srgbClr val="CCCCCC"/>
                  </a:solidFill>
                  <a:latin typeface="Open Sans"/>
                  <a:ea typeface="Open Sans"/>
                  <a:cs typeface="Open Sans"/>
                  <a:sym typeface="Open Sans"/>
                </a:rPr>
                <a:t> • MAE 2,24 %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8382901"/>
              <a:ext cx="7083675" cy="52691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418"/>
                </a:lnSpc>
              </a:pPr>
              <a:r>
                <a:rPr lang="en-US" sz="2441">
                  <a:solidFill>
                    <a:srgbClr val="CCCCCC"/>
                  </a:solidFill>
                  <a:latin typeface="Open Sans"/>
                  <a:ea typeface="Open Sans"/>
                  <a:cs typeface="Open Sans"/>
                  <a:sym typeface="Open Sans"/>
                </a:rPr>
                <a:t>Nutrientes</a:t>
              </a:r>
              <a:r>
                <a:rPr lang="en-US" sz="2441">
                  <a:solidFill>
                    <a:srgbClr val="CCCCCC"/>
                  </a:solidFill>
                  <a:latin typeface="Open Sans"/>
                  <a:ea typeface="Open Sans"/>
                  <a:cs typeface="Open Sans"/>
                  <a:sym typeface="Open Sans"/>
                </a:rPr>
                <a:t> (6 h): MAE </a:t>
              </a:r>
              <a:r>
                <a:rPr lang="en-US" b="true" sz="2441">
                  <a:solidFill>
                    <a:srgbClr val="CCCCCC"/>
                  </a:solidFill>
                  <a:latin typeface="Open Sans Bold"/>
                  <a:ea typeface="Open Sans Bold"/>
                  <a:cs typeface="Open Sans Bold"/>
                  <a:sym typeface="Open Sans Bold"/>
                </a:rPr>
                <a:t>0,05</a:t>
              </a:r>
              <a:r>
                <a:rPr lang="en-US" sz="2441">
                  <a:solidFill>
                    <a:srgbClr val="CCCCCC"/>
                  </a:solidFill>
                  <a:latin typeface="Open Sans"/>
                  <a:ea typeface="Open Sans"/>
                  <a:cs typeface="Open Sans"/>
                  <a:sym typeface="Open Sans"/>
                </a:rPr>
                <a:t> ppm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3719852" y="1956000"/>
              <a:ext cx="6169819" cy="68580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31"/>
                </a:lnSpc>
              </a:pPr>
              <a:r>
                <a:rPr lang="en-US" sz="3093">
                  <a:solidFill>
                    <a:srgbClr val="FFFFFF"/>
                  </a:solidFill>
                  <a:latin typeface="League Spartan"/>
                  <a:ea typeface="League Spartan"/>
                  <a:cs typeface="League Spartan"/>
                  <a:sym typeface="League Spartan"/>
                </a:rPr>
                <a:t>Gráfico Humedad 24 h</a:t>
              </a:r>
            </a:p>
          </p:txBody>
        </p:sp>
      </p:grp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DAGqigKamvg</dc:identifier>
  <dcterms:modified xsi:type="dcterms:W3CDTF">2011-08-01T06:04:30Z</dcterms:modified>
  <cp:revision>1</cp:revision>
  <dc:title>¿Qué pasaría si pudieras anticipar una crisis hídrica antes de que afecte tu cultivo?</dc:title>
</cp:coreProperties>
</file>

<file path=docProps/thumbnail.jpeg>
</file>